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wdp" ContentType="image/vnd.ms-photo"/>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handoutMasterIdLst>
    <p:handoutMasterId r:id="rId16"/>
  </p:handoutMasterIdLst>
  <p:sldIdLst>
    <p:sldId id="256" r:id="rId2"/>
    <p:sldId id="257" r:id="rId3"/>
    <p:sldId id="258" r:id="rId4"/>
    <p:sldId id="259" r:id="rId5"/>
    <p:sldId id="268" r:id="rId6"/>
    <p:sldId id="260" r:id="rId7"/>
    <p:sldId id="261" r:id="rId8"/>
    <p:sldId id="263" r:id="rId9"/>
    <p:sldId id="264" r:id="rId10"/>
    <p:sldId id="265" r:id="rId11"/>
    <p:sldId id="266" r:id="rId12"/>
    <p:sldId id="269" r:id="rId13"/>
    <p:sldId id="27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9"/>
    <p:restoredTop sz="94630"/>
  </p:normalViewPr>
  <p:slideViewPr>
    <p:cSldViewPr snapToGrid="0" snapToObjects="1">
      <p:cViewPr>
        <p:scale>
          <a:sx n="90" d="100"/>
          <a:sy n="90" d="100"/>
        </p:scale>
        <p:origin x="888" y="224"/>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74" d="100"/>
          <a:sy n="74" d="100"/>
        </p:scale>
        <p:origin x="3520" y="168"/>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handoutMaster" Target="handoutMasters/handoutMaster1.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Users/Toria/Desktop/2.671/Go%20Forth%20Assignments/Progress%20Report%20Files/TF%20peaks.xlsx"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Users/Toria/Desktop/2.671/Go%20Forth%20Assignments/Progress%20Report%20Files/TF%20peak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950316395559"/>
          <c:y val="0.0573748375362202"/>
          <c:w val="0.776586954408477"/>
          <c:h val="0.763155328694378"/>
        </c:manualLayout>
      </c:layout>
      <c:scatterChart>
        <c:scatterStyle val="lineMarker"/>
        <c:varyColors val="0"/>
        <c:ser>
          <c:idx val="1"/>
          <c:order val="0"/>
          <c:tx>
            <c:v>12Hz Avg Gain Magnitude</c:v>
          </c:tx>
          <c:spPr>
            <a:ln w="25400" cap="rnd">
              <a:noFill/>
              <a:round/>
            </a:ln>
            <a:effectLst/>
          </c:spPr>
          <c:marker>
            <c:symbol val="circle"/>
            <c:size val="5"/>
            <c:spPr>
              <a:solidFill>
                <a:srgbClr val="FF0000"/>
              </a:solidFill>
              <a:ln w="12700">
                <a:solidFill>
                  <a:srgbClr val="FF0000"/>
                </a:solidFill>
              </a:ln>
              <a:effectLst/>
            </c:spPr>
          </c:marker>
          <c:trendline>
            <c:spPr>
              <a:ln w="19050" cap="rnd" cmpd="sng">
                <a:solidFill>
                  <a:srgbClr val="FF0000">
                    <a:alpha val="25000"/>
                  </a:srgbClr>
                </a:solidFill>
                <a:prstDash val="solid"/>
              </a:ln>
              <a:effectLst/>
            </c:spPr>
            <c:trendlineType val="linear"/>
            <c:dispRSqr val="0"/>
            <c:dispEq val="0"/>
          </c:trendline>
          <c:errBars>
            <c:errDir val="y"/>
            <c:errBarType val="both"/>
            <c:errValType val="cust"/>
            <c:noEndCap val="0"/>
            <c:plus>
              <c:numRef>
                <c:f>'[TF peaks.xlsx]Sheet1'!$G$2:$G$19</c:f>
                <c:numCache>
                  <c:formatCode>General</c:formatCode>
                  <c:ptCount val="18"/>
                  <c:pt idx="0">
                    <c:v>0.0352671183896683</c:v>
                  </c:pt>
                  <c:pt idx="5">
                    <c:v>0.0266178732615679</c:v>
                  </c:pt>
                  <c:pt idx="8">
                    <c:v>0.0208977354837703</c:v>
                  </c:pt>
                  <c:pt idx="11">
                    <c:v>0.014241663665093</c:v>
                  </c:pt>
                  <c:pt idx="14">
                    <c:v>0.00463872434220476</c:v>
                  </c:pt>
                  <c:pt idx="17">
                    <c:v>0.00257962332435484</c:v>
                  </c:pt>
                </c:numCache>
              </c:numRef>
            </c:plus>
            <c:minus>
              <c:numRef>
                <c:f>'[TF peaks.xlsx]Sheet1'!$G$2:$G$19</c:f>
                <c:numCache>
                  <c:formatCode>General</c:formatCode>
                  <c:ptCount val="18"/>
                  <c:pt idx="0">
                    <c:v>0.0352671183896683</c:v>
                  </c:pt>
                  <c:pt idx="5">
                    <c:v>0.0266178732615679</c:v>
                  </c:pt>
                  <c:pt idx="8">
                    <c:v>0.0208977354837703</c:v>
                  </c:pt>
                  <c:pt idx="11">
                    <c:v>0.014241663665093</c:v>
                  </c:pt>
                  <c:pt idx="14">
                    <c:v>0.00463872434220476</c:v>
                  </c:pt>
                  <c:pt idx="17">
                    <c:v>0.00257962332435484</c:v>
                  </c:pt>
                </c:numCache>
              </c:numRef>
            </c:minus>
            <c:spPr>
              <a:noFill/>
              <a:ln w="12700" cap="flat" cmpd="sng" algn="ctr">
                <a:solidFill>
                  <a:schemeClr val="tx1">
                    <a:lumMod val="65000"/>
                    <a:lumOff val="35000"/>
                  </a:schemeClr>
                </a:solidFill>
                <a:round/>
              </a:ln>
              <a:effectLst/>
            </c:spPr>
          </c:errBars>
          <c:errBars>
            <c:errDir val="x"/>
            <c:errBarType val="both"/>
            <c:errValType val="cust"/>
            <c:noEndCap val="0"/>
            <c:plus>
              <c:numRef>
                <c:f>'[TF peaks.xlsx]Sheet1'!$B$2:$B$19</c:f>
                <c:numCache>
                  <c:formatCode>General</c:formatCode>
                  <c:ptCount val="18"/>
                  <c:pt idx="0">
                    <c:v>0.0143723269253799</c:v>
                  </c:pt>
                  <c:pt idx="5">
                    <c:v>0.0229641069570174</c:v>
                  </c:pt>
                  <c:pt idx="8">
                    <c:v>0.0229641069570174</c:v>
                  </c:pt>
                  <c:pt idx="11">
                    <c:v>0.0229641069570174</c:v>
                  </c:pt>
                  <c:pt idx="14">
                    <c:v>0.0229641069570174</c:v>
                  </c:pt>
                  <c:pt idx="17">
                    <c:v>0.0229641069570174</c:v>
                  </c:pt>
                </c:numCache>
              </c:numRef>
            </c:plus>
            <c:minus>
              <c:numRef>
                <c:f>'[TF peaks.xlsx]Sheet1'!$B$2:$B$19</c:f>
                <c:numCache>
                  <c:formatCode>General</c:formatCode>
                  <c:ptCount val="18"/>
                  <c:pt idx="0">
                    <c:v>0.0143723269253799</c:v>
                  </c:pt>
                  <c:pt idx="5">
                    <c:v>0.0229641069570174</c:v>
                  </c:pt>
                  <c:pt idx="8">
                    <c:v>0.0229641069570174</c:v>
                  </c:pt>
                  <c:pt idx="11">
                    <c:v>0.0229641069570174</c:v>
                  </c:pt>
                  <c:pt idx="14">
                    <c:v>0.0229641069570174</c:v>
                  </c:pt>
                  <c:pt idx="17">
                    <c:v>0.0229641069570174</c:v>
                  </c:pt>
                </c:numCache>
              </c:numRef>
            </c:minus>
            <c:spPr>
              <a:noFill/>
              <a:ln w="12700" cap="flat" cmpd="sng" algn="ctr">
                <a:solidFill>
                  <a:schemeClr val="tx1">
                    <a:lumMod val="65000"/>
                    <a:lumOff val="35000"/>
                  </a:schemeClr>
                </a:solidFill>
                <a:round/>
              </a:ln>
              <a:effectLst/>
            </c:spPr>
          </c:errBars>
          <c:xVal>
            <c:numRef>
              <c:f>'[TF peaks.xlsx]Sheet1'!$P$2:$P$21</c:f>
              <c:numCache>
                <c:formatCode>General</c:formatCode>
                <c:ptCount val="20"/>
                <c:pt idx="0">
                  <c:v>0.015</c:v>
                </c:pt>
                <c:pt idx="1">
                  <c:v>0.015</c:v>
                </c:pt>
                <c:pt idx="2">
                  <c:v>0.015</c:v>
                </c:pt>
                <c:pt idx="3">
                  <c:v>0.015</c:v>
                </c:pt>
                <c:pt idx="4">
                  <c:v>0.015</c:v>
                </c:pt>
                <c:pt idx="5">
                  <c:v>0.095</c:v>
                </c:pt>
                <c:pt idx="6">
                  <c:v>0.095</c:v>
                </c:pt>
                <c:pt idx="7">
                  <c:v>0.095</c:v>
                </c:pt>
                <c:pt idx="8">
                  <c:v>0.175</c:v>
                </c:pt>
                <c:pt idx="9">
                  <c:v>0.175</c:v>
                </c:pt>
                <c:pt idx="10">
                  <c:v>0.175</c:v>
                </c:pt>
                <c:pt idx="11">
                  <c:v>0.255</c:v>
                </c:pt>
                <c:pt idx="12">
                  <c:v>0.255</c:v>
                </c:pt>
                <c:pt idx="13">
                  <c:v>0.255</c:v>
                </c:pt>
                <c:pt idx="14">
                  <c:v>0.335</c:v>
                </c:pt>
                <c:pt idx="15">
                  <c:v>0.335</c:v>
                </c:pt>
                <c:pt idx="16">
                  <c:v>0.335</c:v>
                </c:pt>
                <c:pt idx="17">
                  <c:v>0.415</c:v>
                </c:pt>
                <c:pt idx="18">
                  <c:v>0.415</c:v>
                </c:pt>
                <c:pt idx="19">
                  <c:v>0.415</c:v>
                </c:pt>
              </c:numCache>
            </c:numRef>
          </c:xVal>
          <c:yVal>
            <c:numRef>
              <c:f>'[TF peaks.xlsx]Sheet1'!$H$2:$H$19</c:f>
              <c:numCache>
                <c:formatCode>General</c:formatCode>
                <c:ptCount val="18"/>
                <c:pt idx="0">
                  <c:v>0.46384</c:v>
                </c:pt>
                <c:pt idx="5">
                  <c:v>0.379</c:v>
                </c:pt>
                <c:pt idx="8">
                  <c:v>0.321666666666667</c:v>
                </c:pt>
                <c:pt idx="11">
                  <c:v>0.265633333333333</c:v>
                </c:pt>
                <c:pt idx="14">
                  <c:v>0.208633333333333</c:v>
                </c:pt>
                <c:pt idx="17">
                  <c:v>0.14885</c:v>
                </c:pt>
              </c:numCache>
            </c:numRef>
          </c:yVal>
          <c:smooth val="0"/>
        </c:ser>
        <c:dLbls>
          <c:showLegendKey val="0"/>
          <c:showVal val="0"/>
          <c:showCatName val="0"/>
          <c:showSerName val="0"/>
          <c:showPercent val="0"/>
          <c:showBubbleSize val="0"/>
        </c:dLbls>
        <c:axId val="-305638544"/>
        <c:axId val="-304365808"/>
      </c:scatterChart>
      <c:valAx>
        <c:axId val="-305638544"/>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Times New Roman" charset="0"/>
                    <a:ea typeface="Times New Roman" charset="0"/>
                    <a:cs typeface="Times New Roman" charset="0"/>
                  </a:defRPr>
                </a:pPr>
                <a:r>
                  <a:rPr lang="en-US" sz="1400" b="0"/>
                  <a:t>Distance from Bat Barrel Tip [m]</a:t>
                </a:r>
              </a:p>
            </c:rich>
          </c:tx>
          <c:layout>
            <c:manualLayout>
              <c:xMode val="edge"/>
              <c:yMode val="edge"/>
              <c:x val="0.271461442237049"/>
              <c:y val="0.9340064047576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imes New Roman" charset="0"/>
                  <a:ea typeface="Times New Roman" charset="0"/>
                  <a:cs typeface="Times New Roman" charset="0"/>
                </a:defRPr>
              </a:pPr>
              <a:endParaRPr lang="en-US"/>
            </a:p>
          </c:txPr>
        </c:title>
        <c:numFmt formatCode="General"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imes New Roman" charset="0"/>
                <a:ea typeface="Times New Roman" charset="0"/>
                <a:cs typeface="Times New Roman" charset="0"/>
              </a:defRPr>
            </a:pPr>
            <a:endParaRPr lang="en-US"/>
          </a:p>
        </c:txPr>
        <c:crossAx val="-304365808"/>
        <c:crosses val="autoZero"/>
        <c:crossBetween val="midCat"/>
      </c:valAx>
      <c:valAx>
        <c:axId val="-304365808"/>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Times New Roman" charset="0"/>
                    <a:ea typeface="Times New Roman" charset="0"/>
                    <a:cs typeface="Times New Roman" charset="0"/>
                  </a:defRPr>
                </a:pPr>
                <a:r>
                  <a:rPr lang="en-US" sz="1400" b="0"/>
                  <a:t>Magnitude </a:t>
                </a:r>
                <a:r>
                  <a:rPr lang="en-US" sz="1400" b="0" baseline="0"/>
                  <a:t>of Gain</a:t>
                </a:r>
                <a:endParaRPr lang="en-US" sz="1400" b="0"/>
              </a:p>
            </c:rich>
          </c:tx>
          <c:layout>
            <c:manualLayout>
              <c:xMode val="edge"/>
              <c:yMode val="edge"/>
              <c:x val="0.00409615911202752"/>
              <c:y val="0.309096158853123"/>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Times New Roman" charset="0"/>
                  <a:ea typeface="Times New Roman" charset="0"/>
                  <a:cs typeface="Times New Roman" charset="0"/>
                </a:defRPr>
              </a:pPr>
              <a:endParaRPr lang="en-US"/>
            </a:p>
          </c:txPr>
        </c:title>
        <c:numFmt formatCode="General"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imes New Roman" charset="0"/>
                <a:ea typeface="Times New Roman" charset="0"/>
                <a:cs typeface="Times New Roman" charset="0"/>
              </a:defRPr>
            </a:pPr>
            <a:endParaRPr lang="en-US"/>
          </a:p>
        </c:txPr>
        <c:crossAx val="-305638544"/>
        <c:crosses val="autoZero"/>
        <c:crossBetween val="midCat"/>
      </c:valAx>
      <c:spPr>
        <a:noFill/>
        <a:ln>
          <a:solidFill>
            <a:schemeClr val="tx1"/>
          </a:solidFill>
        </a:ln>
        <a:effectLst/>
      </c:spPr>
    </c:plotArea>
    <c:legend>
      <c:legendPos val="r"/>
      <c:layout>
        <c:manualLayout>
          <c:xMode val="edge"/>
          <c:yMode val="edge"/>
          <c:x val="0.591700470889963"/>
          <c:y val="0.0718579235690511"/>
          <c:w val="0.331737667406959"/>
          <c:h val="0.20212365109269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Times New Roman" charset="0"/>
              <a:ea typeface="Times New Roman" charset="0"/>
              <a:cs typeface="Times New Roman"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solidFill>
            <a:schemeClr val="tx1"/>
          </a:solidFill>
          <a:latin typeface="Times New Roman" charset="0"/>
          <a:ea typeface="Times New Roman" charset="0"/>
          <a:cs typeface="Times New Roman"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50776127401"/>
          <c:y val="0.0520102158748558"/>
          <c:w val="0.782942757155355"/>
          <c:h val="0.758532288782602"/>
        </c:manualLayout>
      </c:layout>
      <c:scatterChart>
        <c:scatterStyle val="lineMarker"/>
        <c:varyColors val="0"/>
        <c:ser>
          <c:idx val="0"/>
          <c:order val="0"/>
          <c:tx>
            <c:v>160 Hz Avg Gain Magnitude</c:v>
          </c:tx>
          <c:spPr>
            <a:ln w="31750" cap="rnd">
              <a:noFill/>
              <a:round/>
            </a:ln>
            <a:effectLst/>
          </c:spPr>
          <c:marker>
            <c:symbol val="circle"/>
            <c:size val="5"/>
            <c:spPr>
              <a:solidFill>
                <a:srgbClr val="0070C0"/>
              </a:solidFill>
              <a:ln w="12700">
                <a:solidFill>
                  <a:srgbClr val="0070C0"/>
                </a:solidFill>
              </a:ln>
              <a:effectLst/>
            </c:spPr>
          </c:marker>
          <c:trendline>
            <c:spPr>
              <a:ln w="25400" cap="rnd">
                <a:solidFill>
                  <a:schemeClr val="accent1">
                    <a:alpha val="50000"/>
                  </a:schemeClr>
                </a:solidFill>
                <a:prstDash val="solid"/>
              </a:ln>
              <a:effectLst/>
            </c:spPr>
            <c:trendlineType val="poly"/>
            <c:order val="2"/>
            <c:dispRSqr val="0"/>
            <c:dispEq val="0"/>
          </c:trendline>
          <c:errBars>
            <c:errDir val="x"/>
            <c:errBarType val="both"/>
            <c:errValType val="cust"/>
            <c:noEndCap val="0"/>
            <c:plus>
              <c:numRef>
                <c:f>'[TF peaks.xlsx]Sheet1'!$B$2:$B$19</c:f>
                <c:numCache>
                  <c:formatCode>General</c:formatCode>
                  <c:ptCount val="18"/>
                  <c:pt idx="0">
                    <c:v>0.0143723269253799</c:v>
                  </c:pt>
                  <c:pt idx="5">
                    <c:v>0.0229641069570174</c:v>
                  </c:pt>
                  <c:pt idx="8">
                    <c:v>0.0229641069570174</c:v>
                  </c:pt>
                  <c:pt idx="11">
                    <c:v>0.0229641069570174</c:v>
                  </c:pt>
                  <c:pt idx="14">
                    <c:v>0.0229641069570174</c:v>
                  </c:pt>
                  <c:pt idx="17">
                    <c:v>0.0229641069570174</c:v>
                  </c:pt>
                </c:numCache>
              </c:numRef>
            </c:plus>
            <c:minus>
              <c:numRef>
                <c:f>'[TF peaks.xlsx]Sheet1'!$B$2:$B$19</c:f>
                <c:numCache>
                  <c:formatCode>General</c:formatCode>
                  <c:ptCount val="18"/>
                  <c:pt idx="0">
                    <c:v>0.0143723269253799</c:v>
                  </c:pt>
                  <c:pt idx="5">
                    <c:v>0.0229641069570174</c:v>
                  </c:pt>
                  <c:pt idx="8">
                    <c:v>0.0229641069570174</c:v>
                  </c:pt>
                  <c:pt idx="11">
                    <c:v>0.0229641069570174</c:v>
                  </c:pt>
                  <c:pt idx="14">
                    <c:v>0.0229641069570174</c:v>
                  </c:pt>
                  <c:pt idx="17">
                    <c:v>0.0229641069570174</c:v>
                  </c:pt>
                </c:numCache>
              </c:numRef>
            </c:minus>
            <c:spPr>
              <a:noFill/>
              <a:ln w="12700" cap="flat" cmpd="sng" algn="ctr">
                <a:solidFill>
                  <a:schemeClr val="tx1">
                    <a:lumMod val="65000"/>
                    <a:lumOff val="35000"/>
                  </a:schemeClr>
                </a:solidFill>
                <a:round/>
              </a:ln>
              <a:effectLst/>
            </c:spPr>
          </c:errBars>
          <c:errBars>
            <c:errDir val="y"/>
            <c:errBarType val="both"/>
            <c:errValType val="cust"/>
            <c:noEndCap val="0"/>
            <c:plus>
              <c:numRef>
                <c:f>'[TF peaks.xlsx]Sheet1'!$M$2:$M$19</c:f>
                <c:numCache>
                  <c:formatCode>General</c:formatCode>
                  <c:ptCount val="18"/>
                  <c:pt idx="0">
                    <c:v>0.525429578091938</c:v>
                  </c:pt>
                  <c:pt idx="5">
                    <c:v>0.369809308771727</c:v>
                  </c:pt>
                  <c:pt idx="8">
                    <c:v>0.135944230588883</c:v>
                  </c:pt>
                  <c:pt idx="11">
                    <c:v>0.764719825729271</c:v>
                  </c:pt>
                  <c:pt idx="14">
                    <c:v>1.72621297731301</c:v>
                  </c:pt>
                  <c:pt idx="17">
                    <c:v>2.708812814254879</c:v>
                  </c:pt>
                </c:numCache>
              </c:numRef>
            </c:plus>
            <c:minus>
              <c:numRef>
                <c:f>'[TF peaks.xlsx]Sheet1'!$M$2:$M$19</c:f>
                <c:numCache>
                  <c:formatCode>General</c:formatCode>
                  <c:ptCount val="18"/>
                  <c:pt idx="0">
                    <c:v>0.525429578091938</c:v>
                  </c:pt>
                  <c:pt idx="5">
                    <c:v>0.369809308771727</c:v>
                  </c:pt>
                  <c:pt idx="8">
                    <c:v>0.135944230588883</c:v>
                  </c:pt>
                  <c:pt idx="11">
                    <c:v>0.764719825729271</c:v>
                  </c:pt>
                  <c:pt idx="14">
                    <c:v>1.72621297731301</c:v>
                  </c:pt>
                  <c:pt idx="17">
                    <c:v>2.708812814254879</c:v>
                  </c:pt>
                </c:numCache>
              </c:numRef>
            </c:minus>
            <c:spPr>
              <a:noFill/>
              <a:ln w="12700" cap="flat" cmpd="sng" algn="ctr">
                <a:solidFill>
                  <a:schemeClr val="tx1">
                    <a:lumMod val="65000"/>
                    <a:lumOff val="35000"/>
                  </a:schemeClr>
                </a:solidFill>
                <a:round/>
              </a:ln>
              <a:effectLst/>
            </c:spPr>
          </c:errBars>
          <c:xVal>
            <c:numRef>
              <c:f>'[TF peaks.xlsx]Sheet1'!$P$2:$P$21</c:f>
              <c:numCache>
                <c:formatCode>General</c:formatCode>
                <c:ptCount val="20"/>
                <c:pt idx="0">
                  <c:v>0.015</c:v>
                </c:pt>
                <c:pt idx="1">
                  <c:v>0.015</c:v>
                </c:pt>
                <c:pt idx="2">
                  <c:v>0.015</c:v>
                </c:pt>
                <c:pt idx="3">
                  <c:v>0.015</c:v>
                </c:pt>
                <c:pt idx="4">
                  <c:v>0.015</c:v>
                </c:pt>
                <c:pt idx="5">
                  <c:v>0.095</c:v>
                </c:pt>
                <c:pt idx="6">
                  <c:v>0.095</c:v>
                </c:pt>
                <c:pt idx="7">
                  <c:v>0.095</c:v>
                </c:pt>
                <c:pt idx="8">
                  <c:v>0.175</c:v>
                </c:pt>
                <c:pt idx="9">
                  <c:v>0.175</c:v>
                </c:pt>
                <c:pt idx="10">
                  <c:v>0.175</c:v>
                </c:pt>
                <c:pt idx="11">
                  <c:v>0.255</c:v>
                </c:pt>
                <c:pt idx="12">
                  <c:v>0.255</c:v>
                </c:pt>
                <c:pt idx="13">
                  <c:v>0.255</c:v>
                </c:pt>
                <c:pt idx="14">
                  <c:v>0.335</c:v>
                </c:pt>
                <c:pt idx="15">
                  <c:v>0.335</c:v>
                </c:pt>
                <c:pt idx="16">
                  <c:v>0.335</c:v>
                </c:pt>
                <c:pt idx="17">
                  <c:v>0.415</c:v>
                </c:pt>
                <c:pt idx="18">
                  <c:v>0.415</c:v>
                </c:pt>
                <c:pt idx="19">
                  <c:v>0.415</c:v>
                </c:pt>
              </c:numCache>
            </c:numRef>
          </c:xVal>
          <c:yVal>
            <c:numRef>
              <c:f>'[TF peaks.xlsx]Sheet1'!$N$2:$N$19</c:f>
              <c:numCache>
                <c:formatCode>General</c:formatCode>
                <c:ptCount val="18"/>
                <c:pt idx="0">
                  <c:v>5.0992</c:v>
                </c:pt>
                <c:pt idx="5">
                  <c:v>2.211</c:v>
                </c:pt>
                <c:pt idx="8">
                  <c:v>0.581933333333333</c:v>
                </c:pt>
                <c:pt idx="11">
                  <c:v>3.566666666666666</c:v>
                </c:pt>
                <c:pt idx="14">
                  <c:v>6.247666666666667</c:v>
                </c:pt>
                <c:pt idx="17">
                  <c:v>10.34866666666667</c:v>
                </c:pt>
              </c:numCache>
            </c:numRef>
          </c:yVal>
          <c:smooth val="0"/>
        </c:ser>
        <c:dLbls>
          <c:showLegendKey val="0"/>
          <c:showVal val="0"/>
          <c:showCatName val="0"/>
          <c:showSerName val="0"/>
          <c:showPercent val="0"/>
          <c:showBubbleSize val="0"/>
        </c:dLbls>
        <c:axId val="-307503008"/>
        <c:axId val="-307521712"/>
      </c:scatterChart>
      <c:valAx>
        <c:axId val="-307503008"/>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Times New Roman" charset="0"/>
                    <a:ea typeface="Times New Roman" charset="0"/>
                    <a:cs typeface="Times New Roman" charset="0"/>
                  </a:defRPr>
                </a:pPr>
                <a:r>
                  <a:rPr lang="en-US" sz="1400" b="0"/>
                  <a:t>Distance from Bat Barrel Tip [m]</a:t>
                </a:r>
              </a:p>
            </c:rich>
          </c:tx>
          <c:layout>
            <c:manualLayout>
              <c:xMode val="edge"/>
              <c:yMode val="edge"/>
              <c:x val="0.292240392082725"/>
              <c:y val="0.93305428227856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imes New Roman" charset="0"/>
                  <a:ea typeface="Times New Roman" charset="0"/>
                  <a:cs typeface="Times New Roman" charset="0"/>
                </a:defRPr>
              </a:pPr>
              <a:endParaRPr lang="en-US"/>
            </a:p>
          </c:txPr>
        </c:title>
        <c:numFmt formatCode="General"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imes New Roman" charset="0"/>
                <a:ea typeface="Times New Roman" charset="0"/>
                <a:cs typeface="Times New Roman" charset="0"/>
              </a:defRPr>
            </a:pPr>
            <a:endParaRPr lang="en-US"/>
          </a:p>
        </c:txPr>
        <c:crossAx val="-307521712"/>
        <c:crosses val="autoZero"/>
        <c:crossBetween val="midCat"/>
      </c:valAx>
      <c:valAx>
        <c:axId val="-307521712"/>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Times New Roman" charset="0"/>
                    <a:ea typeface="Times New Roman" charset="0"/>
                    <a:cs typeface="Times New Roman" charset="0"/>
                  </a:defRPr>
                </a:pPr>
                <a:r>
                  <a:rPr lang="en-US" sz="1400" b="0"/>
                  <a:t>Magnitude </a:t>
                </a:r>
                <a:r>
                  <a:rPr lang="en-US" sz="1400" b="0" baseline="0"/>
                  <a:t>of Gain</a:t>
                </a:r>
                <a:endParaRPr lang="en-US" sz="1400" b="0"/>
              </a:p>
            </c:rich>
          </c:tx>
          <c:layout>
            <c:manualLayout>
              <c:xMode val="edge"/>
              <c:yMode val="edge"/>
              <c:x val="0.00379325211865847"/>
              <c:y val="0.277800649618665"/>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Times New Roman" charset="0"/>
                  <a:ea typeface="Times New Roman" charset="0"/>
                  <a:cs typeface="Times New Roman" charset="0"/>
                </a:defRPr>
              </a:pPr>
              <a:endParaRPr lang="en-US"/>
            </a:p>
          </c:txPr>
        </c:title>
        <c:numFmt formatCode="General"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imes New Roman" charset="0"/>
                <a:ea typeface="Times New Roman" charset="0"/>
                <a:cs typeface="Times New Roman" charset="0"/>
              </a:defRPr>
            </a:pPr>
            <a:endParaRPr lang="en-US"/>
          </a:p>
        </c:txPr>
        <c:crossAx val="-307503008"/>
        <c:crosses val="autoZero"/>
        <c:crossBetween val="midCat"/>
      </c:valAx>
      <c:spPr>
        <a:noFill/>
        <a:ln>
          <a:solidFill>
            <a:schemeClr val="tx1"/>
          </a:solidFill>
        </a:ln>
        <a:effectLst/>
      </c:spPr>
    </c:plotArea>
    <c:legend>
      <c:legendPos val="r"/>
      <c:layout>
        <c:manualLayout>
          <c:xMode val="edge"/>
          <c:yMode val="edge"/>
          <c:x val="0.136443679930582"/>
          <c:y val="0.0730585857460644"/>
          <c:w val="0.361627713202516"/>
          <c:h val="0.19677845203109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Times New Roman" charset="0"/>
              <a:ea typeface="Times New Roman" charset="0"/>
              <a:cs typeface="Times New Roman"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solidFill>
            <a:schemeClr val="tx1"/>
          </a:solidFill>
          <a:latin typeface="Times New Roman" charset="0"/>
          <a:ea typeface="Times New Roman" charset="0"/>
          <a:cs typeface="Times New Roman"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A36DCC8-3584-8445-BD62-90F7BE766D79}" type="datetimeFigureOut">
              <a:rPr lang="en-US" smtClean="0"/>
              <a:t>9/9/18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748767E-4740-7745-A803-BA9B7741F649}" type="slidenum">
              <a:rPr lang="en-US" smtClean="0"/>
              <a:t>‹#›</a:t>
            </a:fld>
            <a:endParaRPr lang="en-US"/>
          </a:p>
        </p:txBody>
      </p:sp>
    </p:spTree>
    <p:extLst>
      <p:ext uri="{BB962C8B-B14F-4D97-AF65-F5344CB8AC3E}">
        <p14:creationId xmlns:p14="http://schemas.microsoft.com/office/powerpoint/2010/main" val="21216875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2A5279-64BC-5741-9DD2-4ABC133546AE}" type="datetimeFigureOut">
              <a:rPr lang="en-US" smtClean="0"/>
              <a:t>9/9/18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9722CB-08DD-064F-95D7-A77333ECD27B}" type="slidenum">
              <a:rPr lang="en-US" smtClean="0"/>
              <a:t>‹#›</a:t>
            </a:fld>
            <a:endParaRPr lang="en-US"/>
          </a:p>
        </p:txBody>
      </p:sp>
    </p:spTree>
    <p:extLst>
      <p:ext uri="{BB962C8B-B14F-4D97-AF65-F5344CB8AC3E}">
        <p14:creationId xmlns:p14="http://schemas.microsoft.com/office/powerpoint/2010/main" val="94885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 everyone,</a:t>
            </a:r>
            <a:r>
              <a:rPr lang="en-US" baseline="0" dirty="0" smtClean="0"/>
              <a:t> </a:t>
            </a:r>
            <a:r>
              <a:rPr lang="en-US" dirty="0" smtClean="0"/>
              <a:t>my</a:t>
            </a:r>
            <a:r>
              <a:rPr lang="en-US" baseline="0" dirty="0" smtClean="0"/>
              <a:t> name is Toria Yan and I researched the causes of bat sting in softball bats upon contact with a ball </a:t>
            </a:r>
            <a:endParaRPr lang="en-US" dirty="0"/>
          </a:p>
        </p:txBody>
      </p:sp>
      <p:sp>
        <p:nvSpPr>
          <p:cNvPr id="4" name="Slide Number Placeholder 3"/>
          <p:cNvSpPr>
            <a:spLocks noGrp="1"/>
          </p:cNvSpPr>
          <p:nvPr>
            <p:ph type="sldNum" sz="quarter" idx="10"/>
          </p:nvPr>
        </p:nvSpPr>
        <p:spPr/>
        <p:txBody>
          <a:bodyPr/>
          <a:lstStyle/>
          <a:p>
            <a:fld id="{D99722CB-08DD-064F-95D7-A77333ECD27B}" type="slidenum">
              <a:rPr lang="en-US" smtClean="0"/>
              <a:t>1</a:t>
            </a:fld>
            <a:endParaRPr lang="en-US"/>
          </a:p>
        </p:txBody>
      </p:sp>
    </p:spTree>
    <p:extLst>
      <p:ext uri="{BB962C8B-B14F-4D97-AF65-F5344CB8AC3E}">
        <p14:creationId xmlns:p14="http://schemas.microsoft.com/office/powerpoint/2010/main" val="1304656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actually mathematically</a:t>
            </a:r>
            <a:r>
              <a:rPr lang="en-US" baseline="0" dirty="0" smtClean="0"/>
              <a:t> found the sweet spot of my bat to be at around 16.4 centimeters from the tip of the bat.</a:t>
            </a:r>
          </a:p>
          <a:p>
            <a:r>
              <a:rPr lang="en-US" baseline="0" dirty="0" smtClean="0"/>
              <a:t>This was the minimum of the best fit polynomial for my data and is the point where a batter will feel the least bat sting.</a:t>
            </a:r>
            <a:endParaRPr lang="en-US" dirty="0"/>
          </a:p>
        </p:txBody>
      </p:sp>
      <p:sp>
        <p:nvSpPr>
          <p:cNvPr id="4" name="Slide Number Placeholder 3"/>
          <p:cNvSpPr>
            <a:spLocks noGrp="1"/>
          </p:cNvSpPr>
          <p:nvPr>
            <p:ph type="sldNum" sz="quarter" idx="10"/>
          </p:nvPr>
        </p:nvSpPr>
        <p:spPr/>
        <p:txBody>
          <a:bodyPr/>
          <a:lstStyle/>
          <a:p>
            <a:fld id="{D99722CB-08DD-064F-95D7-A77333ECD27B}" type="slidenum">
              <a:rPr lang="en-US" smtClean="0"/>
              <a:t>11</a:t>
            </a:fld>
            <a:endParaRPr lang="en-US"/>
          </a:p>
        </p:txBody>
      </p:sp>
    </p:spTree>
    <p:extLst>
      <p:ext uri="{BB962C8B-B14F-4D97-AF65-F5344CB8AC3E}">
        <p14:creationId xmlns:p14="http://schemas.microsoft.com/office/powerpoint/2010/main" val="507629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I</a:t>
            </a:r>
            <a:r>
              <a:rPr lang="en-US" baseline="0" dirty="0" smtClean="0"/>
              <a:t> drew a few conclusions from my results.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This research is useful for those who do not understand the mechanics behind a softball bat and for those who want to minimize any painful stinging when they are hitting (starting</a:t>
            </a:r>
            <a:r>
              <a:rPr lang="en-US" baseline="0" dirty="0" smtClean="0"/>
              <a:t> swing earlier for inside pitch, later for outside pitch</a:t>
            </a:r>
            <a:r>
              <a:rPr lang="en-US" dirty="0" smtClean="0"/>
              <a:t>. This research could also be used by bat manufacturing companies to create internal or external sting dampeners to increase customer satisfaction. </a:t>
            </a:r>
          </a:p>
          <a:p>
            <a:endParaRPr lang="en-US" dirty="0"/>
          </a:p>
        </p:txBody>
      </p:sp>
      <p:sp>
        <p:nvSpPr>
          <p:cNvPr id="4" name="Slide Number Placeholder 3"/>
          <p:cNvSpPr>
            <a:spLocks noGrp="1"/>
          </p:cNvSpPr>
          <p:nvPr>
            <p:ph type="sldNum" sz="quarter" idx="10"/>
          </p:nvPr>
        </p:nvSpPr>
        <p:spPr/>
        <p:txBody>
          <a:bodyPr/>
          <a:lstStyle/>
          <a:p>
            <a:fld id="{D99722CB-08DD-064F-95D7-A77333ECD27B}" type="slidenum">
              <a:rPr lang="en-US" smtClean="0"/>
              <a:t>12</a:t>
            </a:fld>
            <a:endParaRPr lang="en-US"/>
          </a:p>
        </p:txBody>
      </p:sp>
    </p:spTree>
    <p:extLst>
      <p:ext uri="{BB962C8B-B14F-4D97-AF65-F5344CB8AC3E}">
        <p14:creationId xmlns:p14="http://schemas.microsoft.com/office/powerpoint/2010/main" val="806957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Going back to the page I showed you all before,</a:t>
            </a:r>
            <a:r>
              <a:rPr lang="en-US" baseline="0" dirty="0" smtClean="0"/>
              <a:t> here is the contact point for each pitch if the mechanics and timing of the swing are kept the same. You can see that easy way to avoid bat sting is to start the swing earlier for an inside pitch and later for an inside pitch, and now we know why.</a:t>
            </a:r>
            <a:endParaRPr lang="en-US" dirty="0"/>
          </a:p>
        </p:txBody>
      </p:sp>
      <p:sp>
        <p:nvSpPr>
          <p:cNvPr id="4" name="Slide Number Placeholder 3"/>
          <p:cNvSpPr>
            <a:spLocks noGrp="1"/>
          </p:cNvSpPr>
          <p:nvPr>
            <p:ph type="sldNum" sz="quarter" idx="10"/>
          </p:nvPr>
        </p:nvSpPr>
        <p:spPr/>
        <p:txBody>
          <a:bodyPr/>
          <a:lstStyle/>
          <a:p>
            <a:fld id="{D99722CB-08DD-064F-95D7-A77333ECD27B}" type="slidenum">
              <a:rPr lang="en-US" smtClean="0"/>
              <a:t>13</a:t>
            </a:fld>
            <a:endParaRPr lang="en-US"/>
          </a:p>
        </p:txBody>
      </p:sp>
    </p:spTree>
    <p:extLst>
      <p:ext uri="{BB962C8B-B14F-4D97-AF65-F5344CB8AC3E}">
        <p14:creationId xmlns:p14="http://schemas.microsoft.com/office/powerpoint/2010/main" val="1096989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those of</a:t>
            </a:r>
            <a:r>
              <a:rPr lang="en-US" baseline="0" dirty="0" smtClean="0"/>
              <a:t> you who haven’t swung a bat before, b</a:t>
            </a:r>
            <a:r>
              <a:rPr lang="en-US" dirty="0" smtClean="0"/>
              <a:t>at</a:t>
            </a:r>
            <a:r>
              <a:rPr lang="en-US" baseline="0" dirty="0" smtClean="0"/>
              <a:t> sting is the very painful stinging sensation in the hands after making contact with a ball.</a:t>
            </a:r>
          </a:p>
          <a:p>
            <a:r>
              <a:rPr lang="en-US" baseline="0" dirty="0" smtClean="0"/>
              <a:t>If you take a look at these clips, you will notice that at the point of contact (the red circles) for an outside and inside pitch, there is a pretty violent jolt at the hands compared to a down the middle pitch, which resulted in almost no movement in the hands. Why does this happen?</a:t>
            </a:r>
            <a:endParaRPr lang="en-US" dirty="0"/>
          </a:p>
        </p:txBody>
      </p:sp>
      <p:sp>
        <p:nvSpPr>
          <p:cNvPr id="4" name="Slide Number Placeholder 3"/>
          <p:cNvSpPr>
            <a:spLocks noGrp="1"/>
          </p:cNvSpPr>
          <p:nvPr>
            <p:ph type="sldNum" sz="quarter" idx="10"/>
          </p:nvPr>
        </p:nvSpPr>
        <p:spPr/>
        <p:txBody>
          <a:bodyPr/>
          <a:lstStyle/>
          <a:p>
            <a:fld id="{D99722CB-08DD-064F-95D7-A77333ECD27B}" type="slidenum">
              <a:rPr lang="en-US" smtClean="0"/>
              <a:t>2</a:t>
            </a:fld>
            <a:endParaRPr lang="en-US"/>
          </a:p>
        </p:txBody>
      </p:sp>
    </p:spTree>
    <p:extLst>
      <p:ext uri="{BB962C8B-B14F-4D97-AF65-F5344CB8AC3E}">
        <p14:creationId xmlns:p14="http://schemas.microsoft.com/office/powerpoint/2010/main" val="947796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two types of vibrational modes that contribute to bat sting felt. The more</a:t>
            </a:r>
            <a:r>
              <a:rPr lang="en-US" baseline="0" dirty="0" smtClean="0"/>
              <a:t> intuitive one being bat bending.</a:t>
            </a:r>
          </a:p>
          <a:p>
            <a:r>
              <a:rPr lang="en-US" baseline="0" dirty="0" smtClean="0"/>
              <a:t>During bat bending, each mode has nodes and anti-nodes. If the hands are placed at a node, there is no movement in the bat and therefore no bat bending vibration felt in the hands. At an anti-node however, there is a good amount of vertical displacement. If hands are placed here, they will feel this kicking out as bat sting. </a:t>
            </a:r>
          </a:p>
          <a:p>
            <a:r>
              <a:rPr lang="en-US" baseline="0" dirty="0" smtClean="0"/>
              <a:t>There is also hoop bending in the bat, meaning the material will actually deform depending on the impact on the bat. </a:t>
            </a:r>
          </a:p>
          <a:p>
            <a:r>
              <a:rPr lang="en-US" baseline="0" dirty="0" smtClean="0"/>
              <a:t>I wanted to find the spot on the bat where there is minimal vibrations felt (otherwise known as the sweet spot)</a:t>
            </a:r>
            <a:endParaRPr lang="en-US" dirty="0"/>
          </a:p>
        </p:txBody>
      </p:sp>
      <p:sp>
        <p:nvSpPr>
          <p:cNvPr id="4" name="Slide Number Placeholder 3"/>
          <p:cNvSpPr>
            <a:spLocks noGrp="1"/>
          </p:cNvSpPr>
          <p:nvPr>
            <p:ph type="sldNum" sz="quarter" idx="10"/>
          </p:nvPr>
        </p:nvSpPr>
        <p:spPr/>
        <p:txBody>
          <a:bodyPr/>
          <a:lstStyle/>
          <a:p>
            <a:fld id="{D99722CB-08DD-064F-95D7-A77333ECD27B}" type="slidenum">
              <a:rPr lang="en-US" smtClean="0"/>
              <a:t>3</a:t>
            </a:fld>
            <a:endParaRPr lang="en-US"/>
          </a:p>
        </p:txBody>
      </p:sp>
    </p:spTree>
    <p:extLst>
      <p:ext uri="{BB962C8B-B14F-4D97-AF65-F5344CB8AC3E}">
        <p14:creationId xmlns:p14="http://schemas.microsoft.com/office/powerpoint/2010/main" val="848342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find the</a:t>
            </a:r>
            <a:r>
              <a:rPr lang="en-US" baseline="0" dirty="0" smtClean="0"/>
              <a:t> location with minimal bat sting, I clamped down a softball bat and attached an accelerometer at the tip of the bat and the handle of the bat. </a:t>
            </a:r>
          </a:p>
          <a:p>
            <a:r>
              <a:rPr lang="en-US" baseline="0" dirty="0" smtClean="0"/>
              <a:t>I then used an impact hammer to hit the bat at marked increments along the barrel and measured the acceleration at both locations</a:t>
            </a:r>
            <a:endParaRPr lang="en-US" dirty="0"/>
          </a:p>
        </p:txBody>
      </p:sp>
      <p:sp>
        <p:nvSpPr>
          <p:cNvPr id="4" name="Slide Number Placeholder 3"/>
          <p:cNvSpPr>
            <a:spLocks noGrp="1"/>
          </p:cNvSpPr>
          <p:nvPr>
            <p:ph type="sldNum" sz="quarter" idx="10"/>
          </p:nvPr>
        </p:nvSpPr>
        <p:spPr/>
        <p:txBody>
          <a:bodyPr/>
          <a:lstStyle/>
          <a:p>
            <a:fld id="{D99722CB-08DD-064F-95D7-A77333ECD27B}" type="slidenum">
              <a:rPr lang="en-US" smtClean="0"/>
              <a:t>4</a:t>
            </a:fld>
            <a:endParaRPr lang="en-US"/>
          </a:p>
        </p:txBody>
      </p:sp>
    </p:spTree>
    <p:extLst>
      <p:ext uri="{BB962C8B-B14F-4D97-AF65-F5344CB8AC3E}">
        <p14:creationId xmlns:p14="http://schemas.microsoft.com/office/powerpoint/2010/main" val="1355621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Clamping the bat was difficult because of how</a:t>
            </a:r>
            <a:r>
              <a:rPr lang="en-US" baseline="0" dirty="0" smtClean="0"/>
              <a:t> heavy it was.</a:t>
            </a:r>
          </a:p>
          <a:p>
            <a:r>
              <a:rPr lang="en-US" baseline="0" dirty="0" smtClean="0"/>
              <a:t>To hold it in place, I used horseshoe clamps and v-blocks, and clamped the v-blocks in a vice.</a:t>
            </a:r>
            <a:endParaRPr lang="en-US" dirty="0"/>
          </a:p>
        </p:txBody>
      </p:sp>
      <p:sp>
        <p:nvSpPr>
          <p:cNvPr id="4" name="Slide Number Placeholder 3"/>
          <p:cNvSpPr>
            <a:spLocks noGrp="1"/>
          </p:cNvSpPr>
          <p:nvPr>
            <p:ph type="sldNum" sz="quarter" idx="10"/>
          </p:nvPr>
        </p:nvSpPr>
        <p:spPr/>
        <p:txBody>
          <a:bodyPr/>
          <a:lstStyle/>
          <a:p>
            <a:fld id="{D99722CB-08DD-064F-95D7-A77333ECD27B}" type="slidenum">
              <a:rPr lang="en-US" smtClean="0"/>
              <a:t>5</a:t>
            </a:fld>
            <a:endParaRPr lang="en-US"/>
          </a:p>
        </p:txBody>
      </p:sp>
    </p:spTree>
    <p:extLst>
      <p:ext uri="{BB962C8B-B14F-4D97-AF65-F5344CB8AC3E}">
        <p14:creationId xmlns:p14="http://schemas.microsoft.com/office/powerpoint/2010/main" val="334612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comparing the data collected at the tip of the bat barrel and near the middle of the bat barrel, I found that there was much more signal from the impact location at the tip of the bat.</a:t>
            </a:r>
          </a:p>
          <a:p>
            <a:r>
              <a:rPr lang="en-US" baseline="0" dirty="0" smtClean="0"/>
              <a:t>I determined that the larger sinusoidal wave with a lower frequency was from the bat bending, and the high frequency signal was from the hoop bending within the bat.</a:t>
            </a:r>
            <a:endParaRPr lang="en-US" dirty="0"/>
          </a:p>
        </p:txBody>
      </p:sp>
      <p:sp>
        <p:nvSpPr>
          <p:cNvPr id="4" name="Slide Number Placeholder 3"/>
          <p:cNvSpPr>
            <a:spLocks noGrp="1"/>
          </p:cNvSpPr>
          <p:nvPr>
            <p:ph type="sldNum" sz="quarter" idx="10"/>
          </p:nvPr>
        </p:nvSpPr>
        <p:spPr/>
        <p:txBody>
          <a:bodyPr/>
          <a:lstStyle/>
          <a:p>
            <a:fld id="{D99722CB-08DD-064F-95D7-A77333ECD27B}" type="slidenum">
              <a:rPr lang="en-US" smtClean="0"/>
              <a:t>7</a:t>
            </a:fld>
            <a:endParaRPr lang="en-US"/>
          </a:p>
        </p:txBody>
      </p:sp>
    </p:spTree>
    <p:extLst>
      <p:ext uri="{BB962C8B-B14F-4D97-AF65-F5344CB8AC3E}">
        <p14:creationId xmlns:p14="http://schemas.microsoft.com/office/powerpoint/2010/main" val="555513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FFT of my data showed exactly what we saw before, a 12 Hz peak (due to bat bending) and a 160 Hz peak (due to hoop bending)</a:t>
            </a:r>
            <a:endParaRPr lang="en-US" dirty="0"/>
          </a:p>
        </p:txBody>
      </p:sp>
      <p:sp>
        <p:nvSpPr>
          <p:cNvPr id="4" name="Slide Number Placeholder 3"/>
          <p:cNvSpPr>
            <a:spLocks noGrp="1"/>
          </p:cNvSpPr>
          <p:nvPr>
            <p:ph type="sldNum" sz="quarter" idx="10"/>
          </p:nvPr>
        </p:nvSpPr>
        <p:spPr/>
        <p:txBody>
          <a:bodyPr/>
          <a:lstStyle/>
          <a:p>
            <a:fld id="{D99722CB-08DD-064F-95D7-A77333ECD27B}" type="slidenum">
              <a:rPr lang="en-US" smtClean="0"/>
              <a:t>8</a:t>
            </a:fld>
            <a:endParaRPr lang="en-US"/>
          </a:p>
        </p:txBody>
      </p:sp>
    </p:spTree>
    <p:extLst>
      <p:ext uri="{BB962C8B-B14F-4D97-AF65-F5344CB8AC3E}">
        <p14:creationId xmlns:p14="http://schemas.microsoft.com/office/powerpoint/2010/main" val="677524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found the bode plots for each test</a:t>
            </a:r>
            <a:r>
              <a:rPr lang="en-US" baseline="0" dirty="0" smtClean="0"/>
              <a:t> run and measured the gain value at each peak frequency.</a:t>
            </a:r>
          </a:p>
          <a:p>
            <a:r>
              <a:rPr lang="en-US" baseline="0" dirty="0" smtClean="0"/>
              <a:t>The gain for the impact at the tip of the bat barrel is higher than the gain near the middle of the barrel</a:t>
            </a:r>
            <a:endParaRPr lang="en-US" dirty="0"/>
          </a:p>
        </p:txBody>
      </p:sp>
      <p:sp>
        <p:nvSpPr>
          <p:cNvPr id="4" name="Slide Number Placeholder 3"/>
          <p:cNvSpPr>
            <a:spLocks noGrp="1"/>
          </p:cNvSpPr>
          <p:nvPr>
            <p:ph type="sldNum" sz="quarter" idx="10"/>
          </p:nvPr>
        </p:nvSpPr>
        <p:spPr/>
        <p:txBody>
          <a:bodyPr/>
          <a:lstStyle/>
          <a:p>
            <a:fld id="{D99722CB-08DD-064F-95D7-A77333ECD27B}" type="slidenum">
              <a:rPr lang="en-US" smtClean="0"/>
              <a:t>9</a:t>
            </a:fld>
            <a:endParaRPr lang="en-US"/>
          </a:p>
        </p:txBody>
      </p:sp>
    </p:spTree>
    <p:extLst>
      <p:ext uri="{BB962C8B-B14F-4D97-AF65-F5344CB8AC3E}">
        <p14:creationId xmlns:p14="http://schemas.microsoft.com/office/powerpoint/2010/main" val="1444586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a:t>
            </a:r>
            <a:r>
              <a:rPr lang="en-US" baseline="0" dirty="0" smtClean="0"/>
              <a:t> graphs of the average gain magnitude peak values. </a:t>
            </a:r>
          </a:p>
          <a:p>
            <a:r>
              <a:rPr lang="en-US" baseline="0" dirty="0" smtClean="0"/>
              <a:t>You’ll notice that the scale for gain is much smaller for the 12 Hz peaks than the scale for the 160 Hz peaks.</a:t>
            </a:r>
          </a:p>
          <a:p>
            <a:r>
              <a:rPr lang="en-US" baseline="0" dirty="0" smtClean="0"/>
              <a:t>You can also see a very clear correlation between the magnitude of gain and the impact location along the bat</a:t>
            </a:r>
          </a:p>
          <a:p>
            <a:r>
              <a:rPr lang="en-US" baseline="0" dirty="0" smtClean="0"/>
              <a:t>From this graph, we can guess that the sweet spot of the bat is somewhere between 10 cm and 20 cm from the tip of the bat</a:t>
            </a:r>
            <a:endParaRPr lang="en-US" dirty="0"/>
          </a:p>
        </p:txBody>
      </p:sp>
      <p:sp>
        <p:nvSpPr>
          <p:cNvPr id="4" name="Slide Number Placeholder 3"/>
          <p:cNvSpPr>
            <a:spLocks noGrp="1"/>
          </p:cNvSpPr>
          <p:nvPr>
            <p:ph type="sldNum" sz="quarter" idx="10"/>
          </p:nvPr>
        </p:nvSpPr>
        <p:spPr/>
        <p:txBody>
          <a:bodyPr/>
          <a:lstStyle/>
          <a:p>
            <a:fld id="{D99722CB-08DD-064F-95D7-A77333ECD27B}" type="slidenum">
              <a:rPr lang="en-US" smtClean="0"/>
              <a:t>10</a:t>
            </a:fld>
            <a:endParaRPr lang="en-US"/>
          </a:p>
        </p:txBody>
      </p:sp>
    </p:spTree>
    <p:extLst>
      <p:ext uri="{BB962C8B-B14F-4D97-AF65-F5344CB8AC3E}">
        <p14:creationId xmlns:p14="http://schemas.microsoft.com/office/powerpoint/2010/main" val="2024901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301851-84FF-1D49-BC93-A0D588D615D6}" type="datetime1">
              <a:rPr lang="en-US" smtClean="0"/>
              <a:t>9/9/18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DC8BCC-28CE-E641-AF90-F9B1D920B91E}" type="slidenum">
              <a:rPr lang="en-US" smtClean="0"/>
              <a:t>‹#›</a:t>
            </a:fld>
            <a:endParaRPr lang="en-US"/>
          </a:p>
        </p:txBody>
      </p:sp>
    </p:spTree>
    <p:extLst>
      <p:ext uri="{BB962C8B-B14F-4D97-AF65-F5344CB8AC3E}">
        <p14:creationId xmlns:p14="http://schemas.microsoft.com/office/powerpoint/2010/main" val="627057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E93EB9-92D5-4542-8BA4-2505BF395988}" type="datetime1">
              <a:rPr lang="en-US" smtClean="0"/>
              <a:t>9/9/18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DC8BCC-28CE-E641-AF90-F9B1D920B91E}" type="slidenum">
              <a:rPr lang="en-US" smtClean="0"/>
              <a:t>‹#›</a:t>
            </a:fld>
            <a:endParaRPr lang="en-US"/>
          </a:p>
        </p:txBody>
      </p:sp>
    </p:spTree>
    <p:extLst>
      <p:ext uri="{BB962C8B-B14F-4D97-AF65-F5344CB8AC3E}">
        <p14:creationId xmlns:p14="http://schemas.microsoft.com/office/powerpoint/2010/main" val="1842820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F64091-5D02-CF4D-B82C-D9349567E15A}" type="datetime1">
              <a:rPr lang="en-US" smtClean="0"/>
              <a:t>9/9/18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DC8BCC-28CE-E641-AF90-F9B1D920B91E}" type="slidenum">
              <a:rPr lang="en-US" smtClean="0"/>
              <a:t>‹#›</a:t>
            </a:fld>
            <a:endParaRPr lang="en-US"/>
          </a:p>
        </p:txBody>
      </p:sp>
    </p:spTree>
    <p:extLst>
      <p:ext uri="{BB962C8B-B14F-4D97-AF65-F5344CB8AC3E}">
        <p14:creationId xmlns:p14="http://schemas.microsoft.com/office/powerpoint/2010/main" val="1279759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2DACA1-E6DF-634C-9817-1A05CCEBAC20}" type="datetime1">
              <a:rPr lang="en-US" smtClean="0"/>
              <a:t>9/9/18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DC8BCC-28CE-E641-AF90-F9B1D920B91E}" type="slidenum">
              <a:rPr lang="en-US" smtClean="0"/>
              <a:t>‹#›</a:t>
            </a:fld>
            <a:endParaRPr lang="en-US"/>
          </a:p>
        </p:txBody>
      </p:sp>
    </p:spTree>
    <p:extLst>
      <p:ext uri="{BB962C8B-B14F-4D97-AF65-F5344CB8AC3E}">
        <p14:creationId xmlns:p14="http://schemas.microsoft.com/office/powerpoint/2010/main" val="1261382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CE2CFE-EE68-2744-960B-80FB0A9D139B}" type="datetime1">
              <a:rPr lang="en-US" smtClean="0"/>
              <a:t>9/9/18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DC8BCC-28CE-E641-AF90-F9B1D920B91E}" type="slidenum">
              <a:rPr lang="en-US" smtClean="0"/>
              <a:t>‹#›</a:t>
            </a:fld>
            <a:endParaRPr lang="en-US"/>
          </a:p>
        </p:txBody>
      </p:sp>
    </p:spTree>
    <p:extLst>
      <p:ext uri="{BB962C8B-B14F-4D97-AF65-F5344CB8AC3E}">
        <p14:creationId xmlns:p14="http://schemas.microsoft.com/office/powerpoint/2010/main" val="90408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C97884-BE97-5A49-A862-031F45EB2C1F}" type="datetime1">
              <a:rPr lang="en-US" smtClean="0"/>
              <a:t>9/9/18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DC8BCC-28CE-E641-AF90-F9B1D920B91E}" type="slidenum">
              <a:rPr lang="en-US" smtClean="0"/>
              <a:t>‹#›</a:t>
            </a:fld>
            <a:endParaRPr lang="en-US"/>
          </a:p>
        </p:txBody>
      </p:sp>
    </p:spTree>
    <p:extLst>
      <p:ext uri="{BB962C8B-B14F-4D97-AF65-F5344CB8AC3E}">
        <p14:creationId xmlns:p14="http://schemas.microsoft.com/office/powerpoint/2010/main" val="1221746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84250F-2C9D-194D-9C67-336FC2BC5E33}" type="datetime1">
              <a:rPr lang="en-US" smtClean="0"/>
              <a:t>9/9/18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DC8BCC-28CE-E641-AF90-F9B1D920B91E}" type="slidenum">
              <a:rPr lang="en-US" smtClean="0"/>
              <a:t>‹#›</a:t>
            </a:fld>
            <a:endParaRPr lang="en-US"/>
          </a:p>
        </p:txBody>
      </p:sp>
    </p:spTree>
    <p:extLst>
      <p:ext uri="{BB962C8B-B14F-4D97-AF65-F5344CB8AC3E}">
        <p14:creationId xmlns:p14="http://schemas.microsoft.com/office/powerpoint/2010/main" val="1797772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9BDF27C-2D35-D340-9B99-2C0FE99A9D8A}" type="datetime1">
              <a:rPr lang="en-US" smtClean="0"/>
              <a:t>9/9/18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DC8BCC-28CE-E641-AF90-F9B1D920B91E}" type="slidenum">
              <a:rPr lang="en-US" smtClean="0"/>
              <a:t>‹#›</a:t>
            </a:fld>
            <a:endParaRPr lang="en-US"/>
          </a:p>
        </p:txBody>
      </p:sp>
    </p:spTree>
    <p:extLst>
      <p:ext uri="{BB962C8B-B14F-4D97-AF65-F5344CB8AC3E}">
        <p14:creationId xmlns:p14="http://schemas.microsoft.com/office/powerpoint/2010/main" val="63410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EC1F26-1D45-AF43-8410-EBE58C027884}" type="datetime1">
              <a:rPr lang="en-US" smtClean="0"/>
              <a:t>9/9/18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DC8BCC-28CE-E641-AF90-F9B1D920B91E}" type="slidenum">
              <a:rPr lang="en-US" smtClean="0"/>
              <a:t>‹#›</a:t>
            </a:fld>
            <a:endParaRPr lang="en-US"/>
          </a:p>
        </p:txBody>
      </p:sp>
    </p:spTree>
    <p:extLst>
      <p:ext uri="{BB962C8B-B14F-4D97-AF65-F5344CB8AC3E}">
        <p14:creationId xmlns:p14="http://schemas.microsoft.com/office/powerpoint/2010/main" val="581813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942FB5-24FD-4242-AB8F-1EDA70492300}" type="datetime1">
              <a:rPr lang="en-US" smtClean="0"/>
              <a:t>9/9/18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DC8BCC-28CE-E641-AF90-F9B1D920B91E}" type="slidenum">
              <a:rPr lang="en-US" smtClean="0"/>
              <a:t>‹#›</a:t>
            </a:fld>
            <a:endParaRPr lang="en-US"/>
          </a:p>
        </p:txBody>
      </p:sp>
    </p:spTree>
    <p:extLst>
      <p:ext uri="{BB962C8B-B14F-4D97-AF65-F5344CB8AC3E}">
        <p14:creationId xmlns:p14="http://schemas.microsoft.com/office/powerpoint/2010/main" val="1038903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10E9F1-0CE4-B94D-8943-ACE21F86E23B}" type="datetime1">
              <a:rPr lang="en-US" smtClean="0"/>
              <a:t>9/9/18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DC8BCC-28CE-E641-AF90-F9B1D920B91E}" type="slidenum">
              <a:rPr lang="en-US" smtClean="0"/>
              <a:t>‹#›</a:t>
            </a:fld>
            <a:endParaRPr lang="en-US"/>
          </a:p>
        </p:txBody>
      </p:sp>
    </p:spTree>
    <p:extLst>
      <p:ext uri="{BB962C8B-B14F-4D97-AF65-F5344CB8AC3E}">
        <p14:creationId xmlns:p14="http://schemas.microsoft.com/office/powerpoint/2010/main" val="18068222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C1D06D-501B-D548-B0EA-3FCD79A347B5}" type="datetime1">
              <a:rPr lang="en-US" smtClean="0"/>
              <a:t>9/9/18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DC8BCC-28CE-E641-AF90-F9B1D920B91E}" type="slidenum">
              <a:rPr lang="en-US" smtClean="0"/>
              <a:t>‹#›</a:t>
            </a:fld>
            <a:endParaRPr lang="en-US"/>
          </a:p>
        </p:txBody>
      </p:sp>
    </p:spTree>
    <p:extLst>
      <p:ext uri="{BB962C8B-B14F-4D97-AF65-F5344CB8AC3E}">
        <p14:creationId xmlns:p14="http://schemas.microsoft.com/office/powerpoint/2010/main" val="1078826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gif"/><Relationship Id="rId5" Type="http://schemas.openxmlformats.org/officeDocument/2006/relationships/image" Target="../media/image5.gif"/><Relationship Id="rId6" Type="http://schemas.openxmlformats.org/officeDocument/2006/relationships/image" Target="../media/image21.tiff"/><Relationship Id="rId7" Type="http://schemas.openxmlformats.org/officeDocument/2006/relationships/image" Target="../media/image22.tiff"/><Relationship Id="rId8" Type="http://schemas.openxmlformats.org/officeDocument/2006/relationships/image" Target="../media/image23.tif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gif"/><Relationship Id="rId5" Type="http://schemas.openxmlformats.org/officeDocument/2006/relationships/image" Target="../media/image5.gi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4" Type="http://schemas.openxmlformats.org/officeDocument/2006/relationships/image" Target="../media/image7.png"/><Relationship Id="rId5" Type="http://schemas.openxmlformats.org/officeDocument/2006/relationships/image" Target="../media/image8.gif"/><Relationship Id="rId6" Type="http://schemas.openxmlformats.org/officeDocument/2006/relationships/image" Target="../media/image9.gif"/><Relationship Id="rId7" Type="http://schemas.openxmlformats.org/officeDocument/2006/relationships/image" Target="../media/image10.gi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4" Type="http://schemas.microsoft.com/office/2007/relationships/hdphoto" Target="../media/hdphoto2.wdp"/><Relationship Id="rId5" Type="http://schemas.openxmlformats.org/officeDocument/2006/relationships/image" Target="../media/image12.jpeg"/><Relationship Id="rId6"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tiff"/></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 Causes Bat Sting in Softball Bats?</a:t>
            </a:r>
            <a:endParaRPr lang="en-US" dirty="0"/>
          </a:p>
        </p:txBody>
      </p:sp>
      <p:sp>
        <p:nvSpPr>
          <p:cNvPr id="3" name="Subtitle 2"/>
          <p:cNvSpPr>
            <a:spLocks noGrp="1"/>
          </p:cNvSpPr>
          <p:nvPr>
            <p:ph type="subTitle" idx="1"/>
          </p:nvPr>
        </p:nvSpPr>
        <p:spPr/>
        <p:txBody>
          <a:bodyPr>
            <a:noAutofit/>
          </a:bodyPr>
          <a:lstStyle/>
          <a:p>
            <a:r>
              <a:rPr lang="en-US" dirty="0" smtClean="0"/>
              <a:t>Toria Yan</a:t>
            </a:r>
          </a:p>
          <a:p>
            <a:r>
              <a:rPr lang="en-US" dirty="0" smtClean="0"/>
              <a:t>2.671 Thursday PM</a:t>
            </a:r>
          </a:p>
          <a:p>
            <a:r>
              <a:rPr lang="en-US" dirty="0" smtClean="0"/>
              <a:t>Prof</a:t>
            </a:r>
            <a:r>
              <a:rPr lang="en-US" dirty="0"/>
              <a:t>. Peter So </a:t>
            </a:r>
            <a:endParaRPr lang="en-US" dirty="0" smtClean="0"/>
          </a:p>
          <a:p>
            <a:endParaRPr lang="en-US" dirty="0"/>
          </a:p>
        </p:txBody>
      </p:sp>
      <p:pic>
        <p:nvPicPr>
          <p:cNvPr id="4" name="Picture 3"/>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968876" y="3913668"/>
            <a:ext cx="3833657" cy="2596237"/>
          </a:xfrm>
          <a:prstGeom prst="rect">
            <a:avLst/>
          </a:prstGeom>
        </p:spPr>
      </p:pic>
      <p:pic>
        <p:nvPicPr>
          <p:cNvPr id="5" name="Picture 25"/>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l="2980"/>
          <a:stretch/>
        </p:blipFill>
        <p:spPr bwMode="auto">
          <a:xfrm>
            <a:off x="389467" y="3913668"/>
            <a:ext cx="3778317" cy="2596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fld id="{36DC8BCC-28CE-E641-AF90-F9B1D920B91E}" type="slidenum">
              <a:rPr lang="en-US" smtClean="0"/>
              <a:t>1</a:t>
            </a:fld>
            <a:endParaRPr lang="en-US"/>
          </a:p>
        </p:txBody>
      </p:sp>
    </p:spTree>
    <p:extLst>
      <p:ext uri="{BB962C8B-B14F-4D97-AF65-F5344CB8AC3E}">
        <p14:creationId xmlns:p14="http://schemas.microsoft.com/office/powerpoint/2010/main" val="18717800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Average Gain Magnitude Peaks</a:t>
            </a:r>
            <a:endParaRPr lang="en-US" dirty="0"/>
          </a:p>
        </p:txBody>
      </p:sp>
      <p:graphicFrame>
        <p:nvGraphicFramePr>
          <p:cNvPr id="4" name="Chart 3"/>
          <p:cNvGraphicFramePr/>
          <p:nvPr>
            <p:extLst>
              <p:ext uri="{D42A27DB-BD31-4B8C-83A1-F6EECF244321}">
                <p14:modId xmlns:p14="http://schemas.microsoft.com/office/powerpoint/2010/main" val="1998559829"/>
              </p:ext>
            </p:extLst>
          </p:nvPr>
        </p:nvGraphicFramePr>
        <p:xfrm>
          <a:off x="455501" y="2098177"/>
          <a:ext cx="5346472" cy="38062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p:nvPr>
            <p:extLst>
              <p:ext uri="{D42A27DB-BD31-4B8C-83A1-F6EECF244321}">
                <p14:modId xmlns:p14="http://schemas.microsoft.com/office/powerpoint/2010/main" val="314974534"/>
              </p:ext>
            </p:extLst>
          </p:nvPr>
        </p:nvGraphicFramePr>
        <p:xfrm>
          <a:off x="6039038" y="2098176"/>
          <a:ext cx="5882024" cy="3806233"/>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2358205" y="1663051"/>
            <a:ext cx="1541063" cy="461665"/>
          </a:xfrm>
          <a:prstGeom prst="rect">
            <a:avLst/>
          </a:prstGeom>
          <a:noFill/>
        </p:spPr>
        <p:txBody>
          <a:bodyPr wrap="none" rtlCol="0">
            <a:spAutoFit/>
          </a:bodyPr>
          <a:lstStyle/>
          <a:p>
            <a:r>
              <a:rPr lang="en-US" sz="2400" dirty="0" smtClean="0"/>
              <a:t>12 Hz Peak</a:t>
            </a:r>
            <a:endParaRPr lang="en-US" sz="2400" dirty="0"/>
          </a:p>
        </p:txBody>
      </p:sp>
      <p:sp>
        <p:nvSpPr>
          <p:cNvPr id="7" name="TextBox 6"/>
          <p:cNvSpPr txBox="1"/>
          <p:nvPr/>
        </p:nvSpPr>
        <p:spPr>
          <a:xfrm>
            <a:off x="8131772" y="1663050"/>
            <a:ext cx="1696555" cy="461665"/>
          </a:xfrm>
          <a:prstGeom prst="rect">
            <a:avLst/>
          </a:prstGeom>
          <a:noFill/>
        </p:spPr>
        <p:txBody>
          <a:bodyPr wrap="none" rtlCol="0">
            <a:spAutoFit/>
          </a:bodyPr>
          <a:lstStyle/>
          <a:p>
            <a:r>
              <a:rPr lang="en-US" sz="2400" smtClean="0"/>
              <a:t>160 Hz Peak</a:t>
            </a:r>
            <a:endParaRPr lang="en-US" sz="2400" dirty="0"/>
          </a:p>
        </p:txBody>
      </p:sp>
      <p:sp>
        <p:nvSpPr>
          <p:cNvPr id="9" name="Left Brace 8"/>
          <p:cNvSpPr/>
          <p:nvPr/>
        </p:nvSpPr>
        <p:spPr>
          <a:xfrm rot="5400000">
            <a:off x="8155524" y="3852122"/>
            <a:ext cx="229870" cy="1029970"/>
          </a:xfrm>
          <a:prstGeom prst="leftBrace">
            <a:avLst>
              <a:gd name="adj1" fmla="val 19154"/>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1" name="Straight Connector 10"/>
          <p:cNvCxnSpPr/>
          <p:nvPr/>
        </p:nvCxnSpPr>
        <p:spPr>
          <a:xfrm>
            <a:off x="7755467" y="4480560"/>
            <a:ext cx="3386" cy="704427"/>
          </a:xfrm>
          <a:prstGeom prst="line">
            <a:avLst/>
          </a:prstGeom>
          <a:ln w="95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782058" y="4480560"/>
            <a:ext cx="3386" cy="704427"/>
          </a:xfrm>
          <a:prstGeom prst="line">
            <a:avLst/>
          </a:prstGeom>
          <a:ln w="952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651571" y="3882840"/>
            <a:ext cx="1237775" cy="369332"/>
          </a:xfrm>
          <a:prstGeom prst="rect">
            <a:avLst/>
          </a:prstGeom>
          <a:noFill/>
        </p:spPr>
        <p:txBody>
          <a:bodyPr wrap="none" rtlCol="0">
            <a:spAutoFit/>
          </a:bodyPr>
          <a:lstStyle/>
          <a:p>
            <a:r>
              <a:rPr lang="en-US" dirty="0" smtClean="0">
                <a:solidFill>
                  <a:srgbClr val="FF0000"/>
                </a:solidFill>
              </a:rPr>
              <a:t>Sweet Spot</a:t>
            </a:r>
            <a:endParaRPr lang="en-US" dirty="0">
              <a:solidFill>
                <a:srgbClr val="FF0000"/>
              </a:solidFill>
            </a:endParaRPr>
          </a:p>
        </p:txBody>
      </p:sp>
      <p:sp>
        <p:nvSpPr>
          <p:cNvPr id="14" name="Slide Number Placeholder 13"/>
          <p:cNvSpPr>
            <a:spLocks noGrp="1"/>
          </p:cNvSpPr>
          <p:nvPr>
            <p:ph type="sldNum" sz="quarter" idx="12"/>
          </p:nvPr>
        </p:nvSpPr>
        <p:spPr/>
        <p:txBody>
          <a:bodyPr/>
          <a:lstStyle/>
          <a:p>
            <a:fld id="{36DC8BCC-28CE-E641-AF90-F9B1D920B91E}" type="slidenum">
              <a:rPr lang="en-US" smtClean="0"/>
              <a:t>10</a:t>
            </a:fld>
            <a:endParaRPr lang="en-US"/>
          </a:p>
        </p:txBody>
      </p:sp>
    </p:spTree>
    <p:extLst>
      <p:ext uri="{BB962C8B-B14F-4D97-AF65-F5344CB8AC3E}">
        <p14:creationId xmlns:p14="http://schemas.microsoft.com/office/powerpoint/2010/main" val="124272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the Sweet Spot</a:t>
            </a:r>
            <a:endParaRPr lang="en-US" dirty="0"/>
          </a:p>
        </p:txBody>
      </p:sp>
      <p:pic>
        <p:nvPicPr>
          <p:cNvPr id="5" name="Picture 4"/>
          <p:cNvPicPr/>
          <p:nvPr/>
        </p:nvPicPr>
        <p:blipFill rotWithShape="1">
          <a:blip r:embed="rId3" cstate="hqprint">
            <a:extLst>
              <a:ext uri="{28A0092B-C50C-407E-A947-70E740481C1C}">
                <a14:useLocalDpi xmlns:a14="http://schemas.microsoft.com/office/drawing/2010/main"/>
              </a:ext>
            </a:extLst>
          </a:blip>
          <a:srcRect l="5909" r="6718"/>
          <a:stretch/>
        </p:blipFill>
        <p:spPr bwMode="auto">
          <a:xfrm>
            <a:off x="2243135" y="1690688"/>
            <a:ext cx="7828491" cy="5058145"/>
          </a:xfrm>
          <a:prstGeom prst="rect">
            <a:avLst/>
          </a:prstGeom>
          <a:ln>
            <a:noFill/>
          </a:ln>
          <a:extLst>
            <a:ext uri="{53640926-AAD7-44D8-BBD7-CCE9431645EC}">
              <a14:shadowObscured xmlns:a14="http://schemas.microsoft.com/office/drawing/2010/main"/>
            </a:ext>
          </a:extLst>
        </p:spPr>
      </p:pic>
      <p:sp>
        <p:nvSpPr>
          <p:cNvPr id="6" name="5-Point Star 5"/>
          <p:cNvSpPr/>
          <p:nvPr/>
        </p:nvSpPr>
        <p:spPr>
          <a:xfrm>
            <a:off x="5400676" y="5472113"/>
            <a:ext cx="271463" cy="27146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504746" y="4874181"/>
            <a:ext cx="2063322" cy="369332"/>
          </a:xfrm>
          <a:prstGeom prst="rect">
            <a:avLst/>
          </a:prstGeom>
          <a:noFill/>
        </p:spPr>
        <p:txBody>
          <a:bodyPr wrap="none" rtlCol="0">
            <a:spAutoFit/>
          </a:bodyPr>
          <a:lstStyle/>
          <a:p>
            <a:r>
              <a:rPr lang="en-US" dirty="0" smtClean="0">
                <a:solidFill>
                  <a:srgbClr val="FF0000"/>
                </a:solidFill>
              </a:rPr>
              <a:t>Sweet Spot: 0.164m</a:t>
            </a:r>
            <a:endParaRPr lang="en-US" dirty="0">
              <a:solidFill>
                <a:srgbClr val="FF0000"/>
              </a:solidFill>
            </a:endParaRPr>
          </a:p>
        </p:txBody>
      </p:sp>
      <p:sp>
        <p:nvSpPr>
          <p:cNvPr id="9" name="TextBox 8"/>
          <p:cNvSpPr txBox="1"/>
          <p:nvPr/>
        </p:nvSpPr>
        <p:spPr>
          <a:xfrm>
            <a:off x="9985898" y="2785588"/>
            <a:ext cx="2249334" cy="369332"/>
          </a:xfrm>
          <a:prstGeom prst="rect">
            <a:avLst/>
          </a:prstGeom>
          <a:noFill/>
        </p:spPr>
        <p:txBody>
          <a:bodyPr wrap="none" rtlCol="0">
            <a:spAutoFit/>
          </a:bodyPr>
          <a:lstStyle/>
          <a:p>
            <a:r>
              <a:rPr lang="en-US" dirty="0" smtClean="0"/>
              <a:t>95% </a:t>
            </a:r>
            <a:r>
              <a:rPr lang="en-US" smtClean="0"/>
              <a:t>Certainty Bounds</a:t>
            </a:r>
            <a:endParaRPr lang="en-US" dirty="0"/>
          </a:p>
        </p:txBody>
      </p:sp>
      <p:cxnSp>
        <p:nvCxnSpPr>
          <p:cNvPr id="12" name="Straight Arrow Connector 11"/>
          <p:cNvCxnSpPr/>
          <p:nvPr/>
        </p:nvCxnSpPr>
        <p:spPr>
          <a:xfrm flipH="1">
            <a:off x="9722699" y="3097768"/>
            <a:ext cx="348927" cy="18835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8615363" y="2449592"/>
            <a:ext cx="1469490" cy="39146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Rectangle 14"/>
              <p:cNvSpPr/>
              <p:nvPr/>
            </p:nvSpPr>
            <p:spPr>
              <a:xfrm>
                <a:off x="2116398" y="1578067"/>
                <a:ext cx="8081963"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mtClean="0">
                          <a:latin typeface="Cambria Math" charset="0"/>
                        </a:rPr>
                        <m:t> </m:t>
                      </m:r>
                      <m:r>
                        <a:rPr lang="en-US" i="1">
                          <a:latin typeface="Cambria Math" charset="0"/>
                        </a:rPr>
                        <m:t>𝑓</m:t>
                      </m:r>
                      <m:d>
                        <m:dPr>
                          <m:ctrlPr>
                            <a:rPr lang="en-US" i="1">
                              <a:latin typeface="Cambria Math" charset="0"/>
                            </a:rPr>
                          </m:ctrlPr>
                        </m:dPr>
                        <m:e>
                          <m:r>
                            <a:rPr lang="en-US" i="1">
                              <a:latin typeface="Cambria Math" charset="0"/>
                            </a:rPr>
                            <m:t>𝑥</m:t>
                          </m:r>
                        </m:e>
                      </m:d>
                      <m:r>
                        <a:rPr lang="en-US" i="0">
                          <a:latin typeface="Cambria Math" charset="0"/>
                        </a:rPr>
                        <m:t>=</m:t>
                      </m:r>
                      <m:d>
                        <m:dPr>
                          <m:ctrlPr>
                            <a:rPr lang="en-US" i="1">
                              <a:latin typeface="Cambria Math" charset="0"/>
                            </a:rPr>
                          </m:ctrlPr>
                        </m:dPr>
                        <m:e>
                          <m:r>
                            <a:rPr lang="en-US" i="0">
                              <a:latin typeface="Cambria Math" charset="0"/>
                            </a:rPr>
                            <m:t>145.6±67.4</m:t>
                          </m:r>
                        </m:e>
                      </m:d>
                      <m:r>
                        <a:rPr lang="en-US" i="0">
                          <a:latin typeface="Cambria Math" charset="0"/>
                        </a:rPr>
                        <m:t> </m:t>
                      </m:r>
                      <m:sSup>
                        <m:sSupPr>
                          <m:ctrlPr>
                            <a:rPr lang="en-US" i="1">
                              <a:latin typeface="Cambria Math" charset="0"/>
                            </a:rPr>
                          </m:ctrlPr>
                        </m:sSupPr>
                        <m:e>
                          <m:r>
                            <a:rPr lang="en-US" i="1">
                              <a:latin typeface="Cambria Math" charset="0"/>
                            </a:rPr>
                            <m:t>𝑥</m:t>
                          </m:r>
                        </m:e>
                        <m:sup>
                          <m:r>
                            <a:rPr lang="en-US" i="0">
                              <a:latin typeface="Cambria Math" charset="0"/>
                            </a:rPr>
                            <m:t>2</m:t>
                          </m:r>
                        </m:sup>
                      </m:sSup>
                      <m:r>
                        <a:rPr lang="en-US" i="0">
                          <a:latin typeface="Cambria Math" charset="0"/>
                        </a:rPr>
                        <m:t>+</m:t>
                      </m:r>
                      <m:d>
                        <m:dPr>
                          <m:ctrlPr>
                            <a:rPr lang="en-US" i="1">
                              <a:latin typeface="Cambria Math" charset="0"/>
                            </a:rPr>
                          </m:ctrlPr>
                        </m:dPr>
                        <m:e>
                          <m:r>
                            <a:rPr lang="en-US" i="0">
                              <a:latin typeface="Cambria Math" charset="0"/>
                            </a:rPr>
                            <m:t>−47.85±30.04</m:t>
                          </m:r>
                        </m:e>
                      </m:d>
                      <m:r>
                        <a:rPr lang="en-US" i="0">
                          <a:latin typeface="Cambria Math" charset="0"/>
                        </a:rPr>
                        <m:t> </m:t>
                      </m:r>
                      <m:r>
                        <a:rPr lang="en-US" i="1">
                          <a:latin typeface="Cambria Math" charset="0"/>
                        </a:rPr>
                        <m:t>𝑥</m:t>
                      </m:r>
                      <m:r>
                        <a:rPr lang="en-US" i="0">
                          <a:latin typeface="Cambria Math" charset="0"/>
                        </a:rPr>
                        <m:t>+</m:t>
                      </m:r>
                      <m:d>
                        <m:dPr>
                          <m:ctrlPr>
                            <a:rPr lang="en-US" i="1">
                              <a:latin typeface="Cambria Math" charset="0"/>
                            </a:rPr>
                          </m:ctrlPr>
                        </m:dPr>
                        <m:e>
                          <m:r>
                            <a:rPr lang="en-US" i="0">
                              <a:latin typeface="Cambria Math" charset="0"/>
                            </a:rPr>
                            <m:t>5.514±2.734</m:t>
                          </m:r>
                        </m:e>
                      </m:d>
                    </m:oMath>
                  </m:oMathPara>
                </a14:m>
                <a:endParaRPr lang="en-US" dirty="0"/>
              </a:p>
            </p:txBody>
          </p:sp>
        </mc:Choice>
        <mc:Fallback xmlns="">
          <p:sp>
            <p:nvSpPr>
              <p:cNvPr id="15" name="Rectangle 14"/>
              <p:cNvSpPr>
                <a:spLocks noRot="1" noChangeAspect="1" noMove="1" noResize="1" noEditPoints="1" noAdjustHandles="1" noChangeArrowheads="1" noChangeShapeType="1" noTextEdit="1"/>
              </p:cNvSpPr>
              <p:nvPr/>
            </p:nvSpPr>
            <p:spPr>
              <a:xfrm>
                <a:off x="2116398" y="1578067"/>
                <a:ext cx="8081963" cy="369332"/>
              </a:xfrm>
              <a:prstGeom prst="rect">
                <a:avLst/>
              </a:prstGeom>
              <a:blipFill rotWithShape="0">
                <a:blip r:embed="rId4"/>
                <a:stretch>
                  <a:fillRect t="-98333" b="-123333"/>
                </a:stretch>
              </a:blipFill>
            </p:spPr>
            <p:txBody>
              <a:bodyPr/>
              <a:lstStyle/>
              <a:p>
                <a:r>
                  <a:rPr lang="en-US">
                    <a:noFill/>
                  </a:rPr>
                  <a:t> </a:t>
                </a:r>
              </a:p>
            </p:txBody>
          </p:sp>
        </mc:Fallback>
      </mc:AlternateContent>
      <p:sp>
        <p:nvSpPr>
          <p:cNvPr id="16" name="Slide Number Placeholder 15"/>
          <p:cNvSpPr>
            <a:spLocks noGrp="1"/>
          </p:cNvSpPr>
          <p:nvPr>
            <p:ph type="sldNum" sz="quarter" idx="12"/>
          </p:nvPr>
        </p:nvSpPr>
        <p:spPr/>
        <p:txBody>
          <a:bodyPr/>
          <a:lstStyle/>
          <a:p>
            <a:fld id="{36DC8BCC-28CE-E641-AF90-F9B1D920B91E}" type="slidenum">
              <a:rPr lang="en-US" smtClean="0"/>
              <a:t>11</a:t>
            </a:fld>
            <a:endParaRPr lang="en-US"/>
          </a:p>
        </p:txBody>
      </p:sp>
    </p:spTree>
    <p:extLst>
      <p:ext uri="{BB962C8B-B14F-4D97-AF65-F5344CB8AC3E}">
        <p14:creationId xmlns:p14="http://schemas.microsoft.com/office/powerpoint/2010/main" val="61036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normAutofit/>
          </a:bodyPr>
          <a:lstStyle/>
          <a:p>
            <a:pPr marL="571500" indent="-571500" algn="just">
              <a:spcBef>
                <a:spcPct val="50000"/>
              </a:spcBef>
              <a:buFont typeface="Arial" charset="0"/>
              <a:buChar char="•"/>
            </a:pPr>
            <a:r>
              <a:rPr lang="en-US" dirty="0" smtClean="0"/>
              <a:t>Of the two resonant frequencies, only the 160 Hz frequency contributes to the bat sting felt in a hitter’s hands</a:t>
            </a:r>
          </a:p>
          <a:p>
            <a:pPr marL="571500" indent="-571500" algn="just">
              <a:spcBef>
                <a:spcPct val="50000"/>
              </a:spcBef>
              <a:buFont typeface="Arial" charset="0"/>
              <a:buChar char="•"/>
            </a:pPr>
            <a:r>
              <a:rPr lang="en-US" dirty="0" smtClean="0"/>
              <a:t>At the Sweet Spot of the bat, there is the least amount of response in the bat and the least amount of bat sting felt</a:t>
            </a:r>
          </a:p>
          <a:p>
            <a:pPr marL="571500" indent="-571500" algn="just">
              <a:spcBef>
                <a:spcPct val="50000"/>
              </a:spcBef>
              <a:buFont typeface="Arial" charset="0"/>
              <a:buChar char="•"/>
            </a:pPr>
            <a:r>
              <a:rPr lang="en-US" dirty="0" smtClean="0"/>
              <a:t>Impact Locations further from the sweet spot of a bat result in an increase in bat sting felt in a hitter’s hands</a:t>
            </a:r>
          </a:p>
          <a:p>
            <a:pPr marL="571500" indent="-571500" algn="just">
              <a:spcBef>
                <a:spcPct val="50000"/>
              </a:spcBef>
              <a:buFont typeface="Arial" charset="0"/>
              <a:buChar char="•"/>
            </a:pPr>
            <a:r>
              <a:rPr lang="en-US" dirty="0" smtClean="0"/>
              <a:t>Impacts near the handle result in more bat sting than at tip of bat</a:t>
            </a:r>
          </a:p>
        </p:txBody>
      </p:sp>
      <p:sp>
        <p:nvSpPr>
          <p:cNvPr id="4" name="Slide Number Placeholder 3"/>
          <p:cNvSpPr>
            <a:spLocks noGrp="1"/>
          </p:cNvSpPr>
          <p:nvPr>
            <p:ph type="sldNum" sz="quarter" idx="12"/>
          </p:nvPr>
        </p:nvSpPr>
        <p:spPr/>
        <p:txBody>
          <a:bodyPr/>
          <a:lstStyle/>
          <a:p>
            <a:fld id="{36DC8BCC-28CE-E641-AF90-F9B1D920B91E}" type="slidenum">
              <a:rPr lang="en-US" smtClean="0"/>
              <a:t>12</a:t>
            </a:fld>
            <a:endParaRPr lang="en-US"/>
          </a:p>
        </p:txBody>
      </p:sp>
    </p:spTree>
    <p:extLst>
      <p:ext uri="{BB962C8B-B14F-4D97-AF65-F5344CB8AC3E}">
        <p14:creationId xmlns:p14="http://schemas.microsoft.com/office/powerpoint/2010/main" val="7778002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You Prevent Bat Sting?</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567271" y="1828800"/>
            <a:ext cx="3393754" cy="3383280"/>
          </a:xfr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21760" y="1828800"/>
            <a:ext cx="3383280" cy="338328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265775" y="1828800"/>
            <a:ext cx="3383280" cy="3383280"/>
          </a:xfrm>
          <a:prstGeom prst="rect">
            <a:avLst/>
          </a:prstGeom>
        </p:spPr>
      </p:pic>
      <p:sp>
        <p:nvSpPr>
          <p:cNvPr id="11" name="TextBox 10"/>
          <p:cNvSpPr txBox="1"/>
          <p:nvPr/>
        </p:nvSpPr>
        <p:spPr>
          <a:xfrm>
            <a:off x="1259693" y="5433320"/>
            <a:ext cx="2008909" cy="369332"/>
          </a:xfrm>
          <a:prstGeom prst="rect">
            <a:avLst/>
          </a:prstGeom>
          <a:noFill/>
        </p:spPr>
        <p:txBody>
          <a:bodyPr wrap="square" rtlCol="0">
            <a:spAutoFit/>
          </a:bodyPr>
          <a:lstStyle/>
          <a:p>
            <a:pPr algn="ctr"/>
            <a:r>
              <a:rPr lang="en-US" dirty="0" smtClean="0"/>
              <a:t>Outside Pitch</a:t>
            </a:r>
            <a:endParaRPr lang="en-US" dirty="0"/>
          </a:p>
        </p:txBody>
      </p:sp>
      <p:sp>
        <p:nvSpPr>
          <p:cNvPr id="13" name="TextBox 12"/>
          <p:cNvSpPr txBox="1"/>
          <p:nvPr/>
        </p:nvSpPr>
        <p:spPr>
          <a:xfrm>
            <a:off x="4793672" y="5403273"/>
            <a:ext cx="2604655" cy="369332"/>
          </a:xfrm>
          <a:prstGeom prst="rect">
            <a:avLst/>
          </a:prstGeom>
          <a:noFill/>
        </p:spPr>
        <p:txBody>
          <a:bodyPr wrap="square" rtlCol="0">
            <a:spAutoFit/>
          </a:bodyPr>
          <a:lstStyle/>
          <a:p>
            <a:pPr algn="ctr"/>
            <a:r>
              <a:rPr lang="en-US" dirty="0" smtClean="0"/>
              <a:t>Down </a:t>
            </a:r>
            <a:r>
              <a:rPr lang="en-US" smtClean="0"/>
              <a:t>the Middle Pitch</a:t>
            </a:r>
            <a:endParaRPr lang="en-US" dirty="0"/>
          </a:p>
        </p:txBody>
      </p:sp>
      <p:pic>
        <p:nvPicPr>
          <p:cNvPr id="3" name="Picture 2"/>
          <p:cNvPicPr>
            <a:picLocks noChangeAspect="1"/>
          </p:cNvPicPr>
          <p:nvPr/>
        </p:nvPicPr>
        <p:blipFill>
          <a:blip r:embed="rId6"/>
          <a:stretch>
            <a:fillRect/>
          </a:stretch>
        </p:blipFill>
        <p:spPr>
          <a:xfrm>
            <a:off x="8265775" y="1850168"/>
            <a:ext cx="3383280" cy="3383280"/>
          </a:xfrm>
          <a:prstGeom prst="rect">
            <a:avLst/>
          </a:prstGeom>
        </p:spPr>
      </p:pic>
      <p:sp>
        <p:nvSpPr>
          <p:cNvPr id="14" name="TextBox 13"/>
          <p:cNvSpPr txBox="1"/>
          <p:nvPr/>
        </p:nvSpPr>
        <p:spPr>
          <a:xfrm>
            <a:off x="8947972" y="5403273"/>
            <a:ext cx="2008909" cy="369332"/>
          </a:xfrm>
          <a:prstGeom prst="rect">
            <a:avLst/>
          </a:prstGeom>
          <a:noFill/>
        </p:spPr>
        <p:txBody>
          <a:bodyPr wrap="square" rtlCol="0">
            <a:spAutoFit/>
          </a:bodyPr>
          <a:lstStyle/>
          <a:p>
            <a:pPr algn="ctr"/>
            <a:r>
              <a:rPr lang="en-US" dirty="0" smtClean="0"/>
              <a:t>Inside Pitch</a:t>
            </a:r>
            <a:endParaRPr lang="en-US" dirty="0"/>
          </a:p>
        </p:txBody>
      </p:sp>
      <p:pic>
        <p:nvPicPr>
          <p:cNvPr id="5" name="Picture 4"/>
          <p:cNvPicPr>
            <a:picLocks noChangeAspect="1"/>
          </p:cNvPicPr>
          <p:nvPr/>
        </p:nvPicPr>
        <p:blipFill>
          <a:blip r:embed="rId7"/>
          <a:stretch>
            <a:fillRect/>
          </a:stretch>
        </p:blipFill>
        <p:spPr>
          <a:xfrm>
            <a:off x="4421760" y="1828800"/>
            <a:ext cx="3383280" cy="3383280"/>
          </a:xfrm>
          <a:prstGeom prst="rect">
            <a:avLst/>
          </a:prstGeom>
        </p:spPr>
      </p:pic>
      <p:pic>
        <p:nvPicPr>
          <p:cNvPr id="4" name="Picture 3"/>
          <p:cNvPicPr>
            <a:picLocks noChangeAspect="1"/>
          </p:cNvPicPr>
          <p:nvPr/>
        </p:nvPicPr>
        <p:blipFill>
          <a:blip r:embed="rId8"/>
          <a:stretch>
            <a:fillRect/>
          </a:stretch>
        </p:blipFill>
        <p:spPr>
          <a:xfrm>
            <a:off x="561792" y="1828800"/>
            <a:ext cx="3399234" cy="3388742"/>
          </a:xfrm>
          <a:prstGeom prst="rect">
            <a:avLst/>
          </a:prstGeom>
        </p:spPr>
      </p:pic>
      <p:sp>
        <p:nvSpPr>
          <p:cNvPr id="16" name="Oval 15"/>
          <p:cNvSpPr/>
          <p:nvPr/>
        </p:nvSpPr>
        <p:spPr>
          <a:xfrm>
            <a:off x="9971823" y="3325095"/>
            <a:ext cx="640080" cy="64008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36607" y="6385023"/>
            <a:ext cx="4787977" cy="307777"/>
          </a:xfrm>
          <a:prstGeom prst="rect">
            <a:avLst/>
          </a:prstGeom>
          <a:noFill/>
        </p:spPr>
        <p:txBody>
          <a:bodyPr wrap="none" rtlCol="0">
            <a:spAutoFit/>
          </a:bodyPr>
          <a:lstStyle/>
          <a:p>
            <a:r>
              <a:rPr lang="en-US" sz="1400" dirty="0" smtClean="0"/>
              <a:t>Source: http://</a:t>
            </a:r>
            <a:r>
              <a:rPr lang="en-US" sz="1400" dirty="0" err="1" smtClean="0"/>
              <a:t>www.acs.psu.edu</a:t>
            </a:r>
            <a:r>
              <a:rPr lang="en-US" sz="1400" dirty="0" smtClean="0"/>
              <a:t>/</a:t>
            </a:r>
            <a:r>
              <a:rPr lang="en-US" sz="1400" dirty="0" err="1" smtClean="0"/>
              <a:t>drussell</a:t>
            </a:r>
            <a:r>
              <a:rPr lang="en-US" sz="1400" dirty="0" smtClean="0"/>
              <a:t>/bats/sting-</a:t>
            </a:r>
            <a:r>
              <a:rPr lang="en-US" sz="1400" dirty="0" err="1" smtClean="0"/>
              <a:t>damp.html</a:t>
            </a:r>
            <a:endParaRPr lang="en-US" sz="1400" dirty="0"/>
          </a:p>
        </p:txBody>
      </p:sp>
      <p:sp>
        <p:nvSpPr>
          <p:cNvPr id="17" name="Oval 16"/>
          <p:cNvSpPr/>
          <p:nvPr/>
        </p:nvSpPr>
        <p:spPr>
          <a:xfrm>
            <a:off x="6277127" y="3577938"/>
            <a:ext cx="640080" cy="64008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310556" y="3212938"/>
            <a:ext cx="640080" cy="64008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36DC8BCC-28CE-E641-AF90-F9B1D920B91E}" type="slidenum">
              <a:rPr lang="en-US" smtClean="0"/>
              <a:t>13</a:t>
            </a:fld>
            <a:endParaRPr lang="en-US" dirty="0"/>
          </a:p>
        </p:txBody>
      </p:sp>
    </p:spTree>
    <p:extLst>
      <p:ext uri="{BB962C8B-B14F-4D97-AF65-F5344CB8AC3E}">
        <p14:creationId xmlns:p14="http://schemas.microsoft.com/office/powerpoint/2010/main" val="23874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 Sting</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567271" y="1828800"/>
            <a:ext cx="3393754" cy="3383280"/>
          </a:xfr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21760" y="1828800"/>
            <a:ext cx="3383280" cy="338328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265775" y="1828800"/>
            <a:ext cx="3383280" cy="3383280"/>
          </a:xfrm>
          <a:prstGeom prst="rect">
            <a:avLst/>
          </a:prstGeom>
        </p:spPr>
      </p:pic>
      <p:sp>
        <p:nvSpPr>
          <p:cNvPr id="11" name="TextBox 10"/>
          <p:cNvSpPr txBox="1"/>
          <p:nvPr/>
        </p:nvSpPr>
        <p:spPr>
          <a:xfrm>
            <a:off x="1259693" y="5433320"/>
            <a:ext cx="2008909" cy="369332"/>
          </a:xfrm>
          <a:prstGeom prst="rect">
            <a:avLst/>
          </a:prstGeom>
          <a:noFill/>
        </p:spPr>
        <p:txBody>
          <a:bodyPr wrap="square" rtlCol="0">
            <a:spAutoFit/>
          </a:bodyPr>
          <a:lstStyle/>
          <a:p>
            <a:pPr algn="ctr"/>
            <a:r>
              <a:rPr lang="en-US" dirty="0" smtClean="0"/>
              <a:t>Outside Pitch</a:t>
            </a:r>
            <a:endParaRPr lang="en-US" dirty="0"/>
          </a:p>
        </p:txBody>
      </p:sp>
      <p:sp>
        <p:nvSpPr>
          <p:cNvPr id="13" name="TextBox 12"/>
          <p:cNvSpPr txBox="1"/>
          <p:nvPr/>
        </p:nvSpPr>
        <p:spPr>
          <a:xfrm>
            <a:off x="4793672" y="5403273"/>
            <a:ext cx="2604655" cy="369332"/>
          </a:xfrm>
          <a:prstGeom prst="rect">
            <a:avLst/>
          </a:prstGeom>
          <a:noFill/>
        </p:spPr>
        <p:txBody>
          <a:bodyPr wrap="square" rtlCol="0">
            <a:spAutoFit/>
          </a:bodyPr>
          <a:lstStyle/>
          <a:p>
            <a:pPr algn="ctr"/>
            <a:r>
              <a:rPr lang="en-US" dirty="0" smtClean="0"/>
              <a:t>Down </a:t>
            </a:r>
            <a:r>
              <a:rPr lang="en-US" smtClean="0"/>
              <a:t>the Middle Pitch</a:t>
            </a:r>
            <a:endParaRPr lang="en-US" dirty="0"/>
          </a:p>
        </p:txBody>
      </p:sp>
      <p:sp>
        <p:nvSpPr>
          <p:cNvPr id="14" name="TextBox 13"/>
          <p:cNvSpPr txBox="1"/>
          <p:nvPr/>
        </p:nvSpPr>
        <p:spPr>
          <a:xfrm>
            <a:off x="8947972" y="5403273"/>
            <a:ext cx="2008909" cy="369332"/>
          </a:xfrm>
          <a:prstGeom prst="rect">
            <a:avLst/>
          </a:prstGeom>
          <a:noFill/>
        </p:spPr>
        <p:txBody>
          <a:bodyPr wrap="square" rtlCol="0">
            <a:spAutoFit/>
          </a:bodyPr>
          <a:lstStyle/>
          <a:p>
            <a:pPr algn="ctr"/>
            <a:r>
              <a:rPr lang="en-US" dirty="0" smtClean="0"/>
              <a:t>Inside Pitch</a:t>
            </a:r>
            <a:endParaRPr lang="en-US" dirty="0"/>
          </a:p>
        </p:txBody>
      </p:sp>
      <p:sp>
        <p:nvSpPr>
          <p:cNvPr id="15" name="Oval 14"/>
          <p:cNvSpPr/>
          <p:nvPr/>
        </p:nvSpPr>
        <p:spPr>
          <a:xfrm>
            <a:off x="2310556" y="3212938"/>
            <a:ext cx="640080" cy="64008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9971823" y="3325095"/>
            <a:ext cx="640080" cy="64008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277127" y="3577938"/>
            <a:ext cx="640080" cy="64008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36607" y="6385023"/>
            <a:ext cx="4787977" cy="307777"/>
          </a:xfrm>
          <a:prstGeom prst="rect">
            <a:avLst/>
          </a:prstGeom>
          <a:noFill/>
        </p:spPr>
        <p:txBody>
          <a:bodyPr wrap="none" rtlCol="0">
            <a:spAutoFit/>
          </a:bodyPr>
          <a:lstStyle/>
          <a:p>
            <a:r>
              <a:rPr lang="en-US" sz="1400" smtClean="0"/>
              <a:t>Source: http</a:t>
            </a:r>
            <a:r>
              <a:rPr lang="en-US" sz="1400" dirty="0" smtClean="0"/>
              <a:t>://</a:t>
            </a:r>
            <a:r>
              <a:rPr lang="en-US" sz="1400" dirty="0" err="1" smtClean="0"/>
              <a:t>www.acs.psu.edu</a:t>
            </a:r>
            <a:r>
              <a:rPr lang="en-US" sz="1400" dirty="0" smtClean="0"/>
              <a:t>/</a:t>
            </a:r>
            <a:r>
              <a:rPr lang="en-US" sz="1400" dirty="0" err="1" smtClean="0"/>
              <a:t>drussell</a:t>
            </a:r>
            <a:r>
              <a:rPr lang="en-US" sz="1400" dirty="0" smtClean="0"/>
              <a:t>/bats/sting-</a:t>
            </a:r>
            <a:r>
              <a:rPr lang="en-US" sz="1400" dirty="0" err="1" smtClean="0"/>
              <a:t>damp.html</a:t>
            </a:r>
            <a:endParaRPr lang="en-US" sz="1400" dirty="0"/>
          </a:p>
        </p:txBody>
      </p:sp>
      <p:sp>
        <p:nvSpPr>
          <p:cNvPr id="19" name="Slide Number Placeholder 18"/>
          <p:cNvSpPr>
            <a:spLocks noGrp="1"/>
          </p:cNvSpPr>
          <p:nvPr>
            <p:ph type="sldNum" sz="quarter" idx="12"/>
          </p:nvPr>
        </p:nvSpPr>
        <p:spPr/>
        <p:txBody>
          <a:bodyPr/>
          <a:lstStyle/>
          <a:p>
            <a:fld id="{36DC8BCC-28CE-E641-AF90-F9B1D920B91E}" type="slidenum">
              <a:rPr lang="en-US" smtClean="0"/>
              <a:t>2</a:t>
            </a:fld>
            <a:endParaRPr lang="en-US"/>
          </a:p>
        </p:txBody>
      </p:sp>
    </p:spTree>
    <p:extLst>
      <p:ext uri="{BB962C8B-B14F-4D97-AF65-F5344CB8AC3E}">
        <p14:creationId xmlns:p14="http://schemas.microsoft.com/office/powerpoint/2010/main" val="20113895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 Vibrational Modes</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6313334" y="4419600"/>
            <a:ext cx="4816618" cy="2266644"/>
          </a:xfr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40870" y="1458170"/>
            <a:ext cx="9421090" cy="2660629"/>
          </a:xfrm>
          <a:prstGeom prst="rect">
            <a:avLst/>
          </a:prstGeom>
        </p:spPr>
      </p:pic>
      <p:sp>
        <p:nvSpPr>
          <p:cNvPr id="7" name="TextBox 6"/>
          <p:cNvSpPr txBox="1"/>
          <p:nvPr/>
        </p:nvSpPr>
        <p:spPr>
          <a:xfrm>
            <a:off x="367166" y="2470637"/>
            <a:ext cx="1149927" cy="400110"/>
          </a:xfrm>
          <a:prstGeom prst="rect">
            <a:avLst/>
          </a:prstGeom>
          <a:noFill/>
        </p:spPr>
        <p:txBody>
          <a:bodyPr wrap="square" rtlCol="0">
            <a:spAutoFit/>
          </a:bodyPr>
          <a:lstStyle/>
          <a:p>
            <a:r>
              <a:rPr lang="en-US" sz="2000" dirty="0" smtClean="0">
                <a:solidFill>
                  <a:schemeClr val="accent1"/>
                </a:solidFill>
              </a:rPr>
              <a:t>Node</a:t>
            </a:r>
            <a:endParaRPr lang="en-US" sz="2000" dirty="0">
              <a:solidFill>
                <a:schemeClr val="accent1"/>
              </a:solidFill>
            </a:endParaRPr>
          </a:p>
        </p:txBody>
      </p:sp>
      <p:sp>
        <p:nvSpPr>
          <p:cNvPr id="8" name="TextBox 7"/>
          <p:cNvSpPr txBox="1"/>
          <p:nvPr/>
        </p:nvSpPr>
        <p:spPr>
          <a:xfrm>
            <a:off x="415650" y="1641602"/>
            <a:ext cx="1149927" cy="707886"/>
          </a:xfrm>
          <a:prstGeom prst="rect">
            <a:avLst/>
          </a:prstGeom>
          <a:noFill/>
        </p:spPr>
        <p:txBody>
          <a:bodyPr wrap="square" rtlCol="0">
            <a:spAutoFit/>
          </a:bodyPr>
          <a:lstStyle/>
          <a:p>
            <a:r>
              <a:rPr lang="en-US" sz="2000" dirty="0" smtClean="0">
                <a:solidFill>
                  <a:srgbClr val="FF0000"/>
                </a:solidFill>
              </a:rPr>
              <a:t>Anti-node</a:t>
            </a:r>
            <a:endParaRPr lang="en-US" sz="2000" dirty="0">
              <a:solidFill>
                <a:srgbClr val="FF0000"/>
              </a:solidFill>
            </a:endParaRPr>
          </a:p>
        </p:txBody>
      </p:sp>
      <p:cxnSp>
        <p:nvCxnSpPr>
          <p:cNvPr id="10" name="Straight Arrow Connector 9"/>
          <p:cNvCxnSpPr/>
          <p:nvPr/>
        </p:nvCxnSpPr>
        <p:spPr>
          <a:xfrm>
            <a:off x="1163788" y="1967591"/>
            <a:ext cx="512623" cy="17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094520" y="2670692"/>
            <a:ext cx="581891"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623494" y="4199232"/>
            <a:ext cx="1688732" cy="461665"/>
          </a:xfrm>
          <a:prstGeom prst="rect">
            <a:avLst/>
          </a:prstGeom>
          <a:noFill/>
        </p:spPr>
        <p:txBody>
          <a:bodyPr wrap="none" rtlCol="0">
            <a:spAutoFit/>
          </a:bodyPr>
          <a:lstStyle/>
          <a:p>
            <a:r>
              <a:rPr lang="en-US" sz="2400" dirty="0" smtClean="0"/>
              <a:t>Bat Bending</a:t>
            </a:r>
            <a:endParaRPr lang="en-US" sz="2400" dirty="0"/>
          </a:p>
        </p:txBody>
      </p:sp>
      <p:sp>
        <p:nvSpPr>
          <p:cNvPr id="18" name="TextBox 17"/>
          <p:cNvSpPr txBox="1"/>
          <p:nvPr/>
        </p:nvSpPr>
        <p:spPr>
          <a:xfrm>
            <a:off x="7593627" y="4199232"/>
            <a:ext cx="1952779" cy="461665"/>
          </a:xfrm>
          <a:prstGeom prst="rect">
            <a:avLst/>
          </a:prstGeom>
          <a:noFill/>
        </p:spPr>
        <p:txBody>
          <a:bodyPr wrap="none" rtlCol="0">
            <a:spAutoFit/>
          </a:bodyPr>
          <a:lstStyle/>
          <a:p>
            <a:r>
              <a:rPr lang="en-US" sz="2400" dirty="0" smtClean="0"/>
              <a:t>Hoop Bending</a:t>
            </a:r>
            <a:endParaRPr lang="en-US" sz="2400" dirty="0"/>
          </a:p>
        </p:txBody>
      </p:sp>
      <p:grpSp>
        <p:nvGrpSpPr>
          <p:cNvPr id="22" name="Group 21"/>
          <p:cNvGrpSpPr/>
          <p:nvPr/>
        </p:nvGrpSpPr>
        <p:grpSpPr>
          <a:xfrm>
            <a:off x="1032165" y="4648491"/>
            <a:ext cx="5257800" cy="1734112"/>
            <a:chOff x="914399" y="4831798"/>
            <a:chExt cx="5257800" cy="1734112"/>
          </a:xfrm>
        </p:grpSpPr>
        <p:pic>
          <p:nvPicPr>
            <p:cNvPr id="19" name="Picture 1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14399" y="4831798"/>
              <a:ext cx="5257800" cy="584200"/>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14399" y="5431919"/>
              <a:ext cx="5257800" cy="584200"/>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14399" y="5981710"/>
              <a:ext cx="5257800" cy="584200"/>
            </a:xfrm>
            <a:prstGeom prst="rect">
              <a:avLst/>
            </a:prstGeom>
          </p:spPr>
        </p:pic>
      </p:grpSp>
      <p:sp>
        <p:nvSpPr>
          <p:cNvPr id="24" name="TextBox 23"/>
          <p:cNvSpPr txBox="1"/>
          <p:nvPr/>
        </p:nvSpPr>
        <p:spPr>
          <a:xfrm>
            <a:off x="192967" y="6419332"/>
            <a:ext cx="4239622" cy="307777"/>
          </a:xfrm>
          <a:prstGeom prst="rect">
            <a:avLst/>
          </a:prstGeom>
          <a:noFill/>
        </p:spPr>
        <p:txBody>
          <a:bodyPr wrap="none" rtlCol="0">
            <a:spAutoFit/>
          </a:bodyPr>
          <a:lstStyle/>
          <a:p>
            <a:r>
              <a:rPr lang="en-US" sz="1400" dirty="0" smtClean="0"/>
              <a:t>http://</a:t>
            </a:r>
            <a:r>
              <a:rPr lang="en-US" sz="1400" dirty="0" err="1" smtClean="0"/>
              <a:t>www.acs.psu.edu</a:t>
            </a:r>
            <a:r>
              <a:rPr lang="en-US" sz="1400" dirty="0" smtClean="0"/>
              <a:t>/</a:t>
            </a:r>
            <a:r>
              <a:rPr lang="en-US" sz="1400" dirty="0" err="1" smtClean="0"/>
              <a:t>drussell</a:t>
            </a:r>
            <a:r>
              <a:rPr lang="en-US" sz="1400" dirty="0" smtClean="0"/>
              <a:t>/Demos/</a:t>
            </a:r>
            <a:r>
              <a:rPr lang="en-US" sz="1400" dirty="0" err="1" smtClean="0"/>
              <a:t>batvibes.html</a:t>
            </a:r>
            <a:endParaRPr lang="en-US" sz="1400" dirty="0"/>
          </a:p>
        </p:txBody>
      </p:sp>
      <p:sp>
        <p:nvSpPr>
          <p:cNvPr id="25" name="Slide Number Placeholder 24"/>
          <p:cNvSpPr>
            <a:spLocks noGrp="1"/>
          </p:cNvSpPr>
          <p:nvPr>
            <p:ph type="sldNum" sz="quarter" idx="12"/>
          </p:nvPr>
        </p:nvSpPr>
        <p:spPr/>
        <p:txBody>
          <a:bodyPr/>
          <a:lstStyle/>
          <a:p>
            <a:fld id="{36DC8BCC-28CE-E641-AF90-F9B1D920B91E}" type="slidenum">
              <a:rPr lang="en-US" smtClean="0"/>
              <a:t>3</a:t>
            </a:fld>
            <a:endParaRPr lang="en-US"/>
          </a:p>
        </p:txBody>
      </p:sp>
    </p:spTree>
    <p:extLst>
      <p:ext uri="{BB962C8B-B14F-4D97-AF65-F5344CB8AC3E}">
        <p14:creationId xmlns:p14="http://schemas.microsoft.com/office/powerpoint/2010/main" val="16863954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Setup</a:t>
            </a:r>
            <a:endParaRPr lang="en-US" dirty="0"/>
          </a:p>
        </p:txBody>
      </p:sp>
      <p:grpSp>
        <p:nvGrpSpPr>
          <p:cNvPr id="53" name="Group 52"/>
          <p:cNvGrpSpPr/>
          <p:nvPr/>
        </p:nvGrpSpPr>
        <p:grpSpPr>
          <a:xfrm>
            <a:off x="73108" y="1737134"/>
            <a:ext cx="11672085" cy="4676838"/>
            <a:chOff x="204900" y="-135844"/>
            <a:chExt cx="6537061" cy="2143326"/>
          </a:xfrm>
        </p:grpSpPr>
        <p:grpSp>
          <p:nvGrpSpPr>
            <p:cNvPr id="54" name="Group 53"/>
            <p:cNvGrpSpPr/>
            <p:nvPr/>
          </p:nvGrpSpPr>
          <p:grpSpPr>
            <a:xfrm>
              <a:off x="204900" y="-135844"/>
              <a:ext cx="6537061" cy="2120313"/>
              <a:chOff x="204900" y="-135844"/>
              <a:chExt cx="6537061" cy="2120313"/>
            </a:xfrm>
          </p:grpSpPr>
          <p:grpSp>
            <p:nvGrpSpPr>
              <p:cNvPr id="58" name="Group 57"/>
              <p:cNvGrpSpPr/>
              <p:nvPr/>
            </p:nvGrpSpPr>
            <p:grpSpPr>
              <a:xfrm>
                <a:off x="575732" y="0"/>
                <a:ext cx="6098542" cy="1776051"/>
                <a:chOff x="-1" y="0"/>
                <a:chExt cx="6098542" cy="1776051"/>
              </a:xfrm>
            </p:grpSpPr>
            <p:grpSp>
              <p:nvGrpSpPr>
                <p:cNvPr id="68" name="Group 67"/>
                <p:cNvGrpSpPr/>
                <p:nvPr/>
              </p:nvGrpSpPr>
              <p:grpSpPr>
                <a:xfrm>
                  <a:off x="-1" y="0"/>
                  <a:ext cx="6098542" cy="1776051"/>
                  <a:chOff x="0" y="0"/>
                  <a:chExt cx="6098893" cy="1776051"/>
                </a:xfrm>
              </p:grpSpPr>
              <p:sp>
                <p:nvSpPr>
                  <p:cNvPr id="74" name="Freeform 73"/>
                  <p:cNvSpPr/>
                  <p:nvPr/>
                </p:nvSpPr>
                <p:spPr>
                  <a:xfrm>
                    <a:off x="1524000" y="530578"/>
                    <a:ext cx="1196623" cy="0"/>
                  </a:xfrm>
                  <a:custGeom>
                    <a:avLst/>
                    <a:gdLst>
                      <a:gd name="connsiteX0" fmla="*/ 0 w 1196623"/>
                      <a:gd name="connsiteY0" fmla="*/ 0 h 0"/>
                      <a:gd name="connsiteX1" fmla="*/ 1196623 w 1196623"/>
                      <a:gd name="connsiteY1" fmla="*/ 0 h 0"/>
                    </a:gdLst>
                    <a:ahLst/>
                    <a:cxnLst>
                      <a:cxn ang="0">
                        <a:pos x="connsiteX0" y="connsiteY0"/>
                      </a:cxn>
                      <a:cxn ang="0">
                        <a:pos x="connsiteX1" y="connsiteY1"/>
                      </a:cxn>
                    </a:cxnLst>
                    <a:rect l="l" t="t" r="r" b="b"/>
                    <a:pathLst>
                      <a:path w="1196623">
                        <a:moveTo>
                          <a:pt x="0" y="0"/>
                        </a:moveTo>
                        <a:lnTo>
                          <a:pt x="1196623" y="0"/>
                        </a:ln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5" name="Cube 74"/>
                  <p:cNvSpPr/>
                  <p:nvPr/>
                </p:nvSpPr>
                <p:spPr>
                  <a:xfrm>
                    <a:off x="2619023" y="338667"/>
                    <a:ext cx="577215" cy="340995"/>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76" name="Group 75"/>
                  <p:cNvGrpSpPr/>
                  <p:nvPr/>
                </p:nvGrpSpPr>
                <p:grpSpPr>
                  <a:xfrm>
                    <a:off x="677334" y="225778"/>
                    <a:ext cx="918846" cy="706120"/>
                    <a:chOff x="0" y="0"/>
                    <a:chExt cx="919163" cy="706120"/>
                  </a:xfrm>
                </p:grpSpPr>
                <p:sp>
                  <p:nvSpPr>
                    <p:cNvPr id="99" name="Can 98"/>
                    <p:cNvSpPr/>
                    <p:nvPr/>
                  </p:nvSpPr>
                  <p:spPr>
                    <a:xfrm rot="16200000">
                      <a:off x="431800" y="-88900"/>
                      <a:ext cx="167005" cy="80772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0" name="Can 99"/>
                    <p:cNvSpPr/>
                    <p:nvPr/>
                  </p:nvSpPr>
                  <p:spPr>
                    <a:xfrm>
                      <a:off x="0" y="469900"/>
                      <a:ext cx="227330" cy="23622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1" name="Can 100"/>
                    <p:cNvSpPr/>
                    <p:nvPr/>
                  </p:nvSpPr>
                  <p:spPr>
                    <a:xfrm>
                      <a:off x="0" y="0"/>
                      <a:ext cx="229235" cy="56134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77" name="Freeform 76"/>
                  <p:cNvSpPr/>
                  <p:nvPr/>
                </p:nvSpPr>
                <p:spPr>
                  <a:xfrm>
                    <a:off x="3138311" y="519289"/>
                    <a:ext cx="643467" cy="0"/>
                  </a:xfrm>
                  <a:custGeom>
                    <a:avLst/>
                    <a:gdLst>
                      <a:gd name="connsiteX0" fmla="*/ 0 w 643467"/>
                      <a:gd name="connsiteY0" fmla="*/ 0 h 0"/>
                      <a:gd name="connsiteX1" fmla="*/ 643467 w 643467"/>
                      <a:gd name="connsiteY1" fmla="*/ 0 h 0"/>
                      <a:gd name="connsiteX2" fmla="*/ 643467 w 643467"/>
                      <a:gd name="connsiteY2" fmla="*/ 0 h 0"/>
                    </a:gdLst>
                    <a:ahLst/>
                    <a:cxnLst>
                      <a:cxn ang="0">
                        <a:pos x="connsiteX0" y="connsiteY0"/>
                      </a:cxn>
                      <a:cxn ang="0">
                        <a:pos x="connsiteX1" y="connsiteY1"/>
                      </a:cxn>
                      <a:cxn ang="0">
                        <a:pos x="connsiteX2" y="connsiteY2"/>
                      </a:cxn>
                    </a:cxnLst>
                    <a:rect l="l" t="t" r="r" b="b"/>
                    <a:pathLst>
                      <a:path w="643467">
                        <a:moveTo>
                          <a:pt x="0" y="0"/>
                        </a:moveTo>
                        <a:lnTo>
                          <a:pt x="643467" y="0"/>
                        </a:lnTo>
                        <a:lnTo>
                          <a:pt x="643467" y="0"/>
                        </a:ln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8" name="Cube 77"/>
                  <p:cNvSpPr/>
                  <p:nvPr/>
                </p:nvSpPr>
                <p:spPr>
                  <a:xfrm>
                    <a:off x="3646311" y="338667"/>
                    <a:ext cx="577215" cy="340995"/>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9" name="Freeform 78"/>
                  <p:cNvSpPr/>
                  <p:nvPr/>
                </p:nvSpPr>
                <p:spPr>
                  <a:xfrm>
                    <a:off x="3691467" y="685746"/>
                    <a:ext cx="191360" cy="499776"/>
                  </a:xfrm>
                  <a:custGeom>
                    <a:avLst/>
                    <a:gdLst>
                      <a:gd name="connsiteX0" fmla="*/ 0 w 564993"/>
                      <a:gd name="connsiteY0" fmla="*/ 553156 h 553344"/>
                      <a:gd name="connsiteX1" fmla="*/ 564444 w 564993"/>
                      <a:gd name="connsiteY1" fmla="*/ 462844 h 553344"/>
                      <a:gd name="connsiteX2" fmla="*/ 112889 w 564993"/>
                      <a:gd name="connsiteY2" fmla="*/ 0 h 553344"/>
                    </a:gdLst>
                    <a:ahLst/>
                    <a:cxnLst>
                      <a:cxn ang="0">
                        <a:pos x="connsiteX0" y="connsiteY0"/>
                      </a:cxn>
                      <a:cxn ang="0">
                        <a:pos x="connsiteX1" y="connsiteY1"/>
                      </a:cxn>
                      <a:cxn ang="0">
                        <a:pos x="connsiteX2" y="connsiteY2"/>
                      </a:cxn>
                    </a:cxnLst>
                    <a:rect l="l" t="t" r="r" b="b"/>
                    <a:pathLst>
                      <a:path w="564993" h="553344">
                        <a:moveTo>
                          <a:pt x="0" y="553156"/>
                        </a:moveTo>
                        <a:cubicBezTo>
                          <a:pt x="272814" y="554096"/>
                          <a:pt x="545629" y="555037"/>
                          <a:pt x="564444" y="462844"/>
                        </a:cubicBezTo>
                        <a:cubicBezTo>
                          <a:pt x="583259" y="370651"/>
                          <a:pt x="112889" y="0"/>
                          <a:pt x="112889" y="0"/>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0" name="Freeform 79"/>
                  <p:cNvSpPr/>
                  <p:nvPr/>
                </p:nvSpPr>
                <p:spPr>
                  <a:xfrm>
                    <a:off x="304800" y="643467"/>
                    <a:ext cx="4865666" cy="1132584"/>
                  </a:xfrm>
                  <a:custGeom>
                    <a:avLst/>
                    <a:gdLst>
                      <a:gd name="connsiteX0" fmla="*/ 0 w 4865666"/>
                      <a:gd name="connsiteY0" fmla="*/ 880533 h 1132584"/>
                      <a:gd name="connsiteX1" fmla="*/ 3443111 w 4865666"/>
                      <a:gd name="connsiteY1" fmla="*/ 1128889 h 1132584"/>
                      <a:gd name="connsiteX2" fmla="*/ 4865511 w 4865666"/>
                      <a:gd name="connsiteY2" fmla="*/ 711200 h 1132584"/>
                      <a:gd name="connsiteX3" fmla="*/ 3533423 w 4865666"/>
                      <a:gd name="connsiteY3" fmla="*/ 0 h 1132584"/>
                    </a:gdLst>
                    <a:ahLst/>
                    <a:cxnLst>
                      <a:cxn ang="0">
                        <a:pos x="connsiteX0" y="connsiteY0"/>
                      </a:cxn>
                      <a:cxn ang="0">
                        <a:pos x="connsiteX1" y="connsiteY1"/>
                      </a:cxn>
                      <a:cxn ang="0">
                        <a:pos x="connsiteX2" y="connsiteY2"/>
                      </a:cxn>
                      <a:cxn ang="0">
                        <a:pos x="connsiteX3" y="connsiteY3"/>
                      </a:cxn>
                    </a:cxnLst>
                    <a:rect l="l" t="t" r="r" b="b"/>
                    <a:pathLst>
                      <a:path w="4865666" h="1132584">
                        <a:moveTo>
                          <a:pt x="0" y="880533"/>
                        </a:moveTo>
                        <a:cubicBezTo>
                          <a:pt x="1316096" y="1018822"/>
                          <a:pt x="2632193" y="1157111"/>
                          <a:pt x="3443111" y="1128889"/>
                        </a:cubicBezTo>
                        <a:cubicBezTo>
                          <a:pt x="4254030" y="1100667"/>
                          <a:pt x="4850459" y="899348"/>
                          <a:pt x="4865511" y="711200"/>
                        </a:cubicBezTo>
                        <a:cubicBezTo>
                          <a:pt x="4880563" y="523052"/>
                          <a:pt x="3794949" y="67733"/>
                          <a:pt x="3533423" y="0"/>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1" name="Freeform 80"/>
                  <p:cNvSpPr/>
                  <p:nvPr/>
                </p:nvSpPr>
                <p:spPr>
                  <a:xfrm>
                    <a:off x="4165600" y="496711"/>
                    <a:ext cx="677334" cy="372534"/>
                  </a:xfrm>
                  <a:custGeom>
                    <a:avLst/>
                    <a:gdLst>
                      <a:gd name="connsiteX0" fmla="*/ 0 w 677334"/>
                      <a:gd name="connsiteY0" fmla="*/ 0 h 372534"/>
                      <a:gd name="connsiteX1" fmla="*/ 677334 w 677334"/>
                      <a:gd name="connsiteY1" fmla="*/ 372534 h 372534"/>
                    </a:gdLst>
                    <a:ahLst/>
                    <a:cxnLst>
                      <a:cxn ang="0">
                        <a:pos x="connsiteX0" y="connsiteY0"/>
                      </a:cxn>
                      <a:cxn ang="0">
                        <a:pos x="connsiteX1" y="connsiteY1"/>
                      </a:cxn>
                    </a:cxnLst>
                    <a:rect l="l" t="t" r="r" b="b"/>
                    <a:pathLst>
                      <a:path w="677334" h="372534">
                        <a:moveTo>
                          <a:pt x="0" y="0"/>
                        </a:moveTo>
                        <a:cubicBezTo>
                          <a:pt x="235185" y="183445"/>
                          <a:pt x="470371" y="366890"/>
                          <a:pt x="677334" y="372534"/>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82" name="Group 81"/>
                  <p:cNvGrpSpPr/>
                  <p:nvPr/>
                </p:nvGrpSpPr>
                <p:grpSpPr>
                  <a:xfrm>
                    <a:off x="4797778" y="0"/>
                    <a:ext cx="1301115" cy="938529"/>
                    <a:chOff x="0" y="0"/>
                    <a:chExt cx="1301609" cy="938672"/>
                  </a:xfrm>
                </p:grpSpPr>
                <p:sp>
                  <p:nvSpPr>
                    <p:cNvPr id="96" name="Rounded Rectangle 95"/>
                    <p:cNvSpPr/>
                    <p:nvPr/>
                  </p:nvSpPr>
                  <p:spPr>
                    <a:xfrm>
                      <a:off x="112889" y="0"/>
                      <a:ext cx="1188720" cy="7969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7" name="Cube 96"/>
                    <p:cNvSpPr/>
                    <p:nvPr/>
                  </p:nvSpPr>
                  <p:spPr>
                    <a:xfrm>
                      <a:off x="0" y="801512"/>
                      <a:ext cx="1253490" cy="13716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8" name="Rectangle 97"/>
                    <p:cNvSpPr/>
                    <p:nvPr/>
                  </p:nvSpPr>
                  <p:spPr>
                    <a:xfrm>
                      <a:off x="225778" y="112889"/>
                      <a:ext cx="960120" cy="5715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83" name="Group 82"/>
                  <p:cNvGrpSpPr/>
                  <p:nvPr/>
                </p:nvGrpSpPr>
                <p:grpSpPr>
                  <a:xfrm>
                    <a:off x="0" y="1128889"/>
                    <a:ext cx="4453895" cy="472440"/>
                    <a:chOff x="-1" y="0"/>
                    <a:chExt cx="4872361" cy="584200"/>
                  </a:xfrm>
                </p:grpSpPr>
                <p:grpSp>
                  <p:nvGrpSpPr>
                    <p:cNvPr id="84" name="Group 83"/>
                    <p:cNvGrpSpPr/>
                    <p:nvPr/>
                  </p:nvGrpSpPr>
                  <p:grpSpPr>
                    <a:xfrm>
                      <a:off x="-1" y="0"/>
                      <a:ext cx="4872361" cy="584200"/>
                      <a:chOff x="0" y="0"/>
                      <a:chExt cx="4872673" cy="584200"/>
                    </a:xfrm>
                  </p:grpSpPr>
                  <p:sp>
                    <p:nvSpPr>
                      <p:cNvPr id="91" name="Cube 90"/>
                      <p:cNvSpPr/>
                      <p:nvPr/>
                    </p:nvSpPr>
                    <p:spPr>
                      <a:xfrm rot="10800000">
                        <a:off x="3764598" y="0"/>
                        <a:ext cx="342900" cy="2286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2" name="Can 91"/>
                      <p:cNvSpPr/>
                      <p:nvPr/>
                    </p:nvSpPr>
                    <p:spPr>
                      <a:xfrm rot="16200000">
                        <a:off x="4564698" y="114300"/>
                        <a:ext cx="386080" cy="22987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3" name="Can 92"/>
                      <p:cNvSpPr/>
                      <p:nvPr/>
                    </p:nvSpPr>
                    <p:spPr>
                      <a:xfrm rot="16200000">
                        <a:off x="3472498" y="-850900"/>
                        <a:ext cx="231775" cy="217297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4" name="Can 93"/>
                      <p:cNvSpPr/>
                      <p:nvPr/>
                    </p:nvSpPr>
                    <p:spPr>
                      <a:xfrm rot="16200000">
                        <a:off x="1199198" y="-1193800"/>
                        <a:ext cx="466090" cy="286448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5" name="Cube 94"/>
                      <p:cNvSpPr/>
                      <p:nvPr/>
                    </p:nvSpPr>
                    <p:spPr>
                      <a:xfrm rot="10800000">
                        <a:off x="106998" y="355600"/>
                        <a:ext cx="342900" cy="2286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85" name="Group 84"/>
                    <p:cNvGrpSpPr/>
                    <p:nvPr/>
                  </p:nvGrpSpPr>
                  <p:grpSpPr>
                    <a:xfrm>
                      <a:off x="228600" y="12700"/>
                      <a:ext cx="2400300" cy="114300"/>
                      <a:chOff x="0" y="0"/>
                      <a:chExt cx="2400300" cy="114300"/>
                    </a:xfrm>
                  </p:grpSpPr>
                  <p:sp>
                    <p:nvSpPr>
                      <p:cNvPr id="86" name="Oval 85"/>
                      <p:cNvSpPr/>
                      <p:nvPr/>
                    </p:nvSpPr>
                    <p:spPr>
                      <a:xfrm>
                        <a:off x="0" y="0"/>
                        <a:ext cx="114300" cy="114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7" name="Oval 86"/>
                      <p:cNvSpPr/>
                      <p:nvPr/>
                    </p:nvSpPr>
                    <p:spPr>
                      <a:xfrm>
                        <a:off x="571500" y="0"/>
                        <a:ext cx="114300" cy="114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8" name="Oval 87"/>
                      <p:cNvSpPr/>
                      <p:nvPr/>
                    </p:nvSpPr>
                    <p:spPr>
                      <a:xfrm>
                        <a:off x="1155700" y="0"/>
                        <a:ext cx="114300" cy="114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9" name="Oval 88"/>
                      <p:cNvSpPr/>
                      <p:nvPr/>
                    </p:nvSpPr>
                    <p:spPr>
                      <a:xfrm>
                        <a:off x="1714500" y="0"/>
                        <a:ext cx="114300" cy="114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0" name="Oval 89"/>
                      <p:cNvSpPr/>
                      <p:nvPr/>
                    </p:nvSpPr>
                    <p:spPr>
                      <a:xfrm>
                        <a:off x="2286000" y="0"/>
                        <a:ext cx="114300" cy="114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grpSp>
              <p:nvGrpSpPr>
                <p:cNvPr id="69" name="Group 68"/>
                <p:cNvGrpSpPr/>
                <p:nvPr/>
              </p:nvGrpSpPr>
              <p:grpSpPr>
                <a:xfrm>
                  <a:off x="3668889" y="914400"/>
                  <a:ext cx="548640" cy="784014"/>
                  <a:chOff x="0" y="0"/>
                  <a:chExt cx="548640" cy="784014"/>
                </a:xfrm>
              </p:grpSpPr>
              <p:sp>
                <p:nvSpPr>
                  <p:cNvPr id="70" name="Cube 69"/>
                  <p:cNvSpPr/>
                  <p:nvPr/>
                </p:nvSpPr>
                <p:spPr>
                  <a:xfrm rot="10800000">
                    <a:off x="0" y="372534"/>
                    <a:ext cx="548640" cy="41148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71" name="Group 70"/>
                  <p:cNvGrpSpPr/>
                  <p:nvPr/>
                </p:nvGrpSpPr>
                <p:grpSpPr>
                  <a:xfrm>
                    <a:off x="225778" y="0"/>
                    <a:ext cx="213995" cy="498475"/>
                    <a:chOff x="0" y="0"/>
                    <a:chExt cx="213995" cy="498475"/>
                  </a:xfrm>
                </p:grpSpPr>
                <p:sp>
                  <p:nvSpPr>
                    <p:cNvPr id="72" name="Can 71"/>
                    <p:cNvSpPr/>
                    <p:nvPr/>
                  </p:nvSpPr>
                  <p:spPr>
                    <a:xfrm>
                      <a:off x="67733" y="0"/>
                      <a:ext cx="45085" cy="34163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3" name="Freeform 72"/>
                    <p:cNvSpPr/>
                    <p:nvPr/>
                  </p:nvSpPr>
                  <p:spPr>
                    <a:xfrm>
                      <a:off x="0" y="0"/>
                      <a:ext cx="213995" cy="498475"/>
                    </a:xfrm>
                    <a:custGeom>
                      <a:avLst/>
                      <a:gdLst>
                        <a:gd name="connsiteX0" fmla="*/ 0 w 214488"/>
                        <a:gd name="connsiteY0" fmla="*/ 363059 h 498526"/>
                        <a:gd name="connsiteX1" fmla="*/ 112888 w 214488"/>
                        <a:gd name="connsiteY1" fmla="*/ 1815 h 498526"/>
                        <a:gd name="connsiteX2" fmla="*/ 214488 w 214488"/>
                        <a:gd name="connsiteY2" fmla="*/ 498526 h 498526"/>
                      </a:gdLst>
                      <a:ahLst/>
                      <a:cxnLst>
                        <a:cxn ang="0">
                          <a:pos x="connsiteX0" y="connsiteY0"/>
                        </a:cxn>
                        <a:cxn ang="0">
                          <a:pos x="connsiteX1" y="connsiteY1"/>
                        </a:cxn>
                        <a:cxn ang="0">
                          <a:pos x="connsiteX2" y="connsiteY2"/>
                        </a:cxn>
                      </a:cxnLst>
                      <a:rect l="l" t="t" r="r" b="b"/>
                      <a:pathLst>
                        <a:path w="214488" h="498526">
                          <a:moveTo>
                            <a:pt x="0" y="363059"/>
                          </a:moveTo>
                          <a:cubicBezTo>
                            <a:pt x="38570" y="171148"/>
                            <a:pt x="77140" y="-20763"/>
                            <a:pt x="112888" y="1815"/>
                          </a:cubicBezTo>
                          <a:cubicBezTo>
                            <a:pt x="148636" y="24393"/>
                            <a:pt x="214488" y="498526"/>
                            <a:pt x="214488" y="498526"/>
                          </a:cubicBezTo>
                        </a:path>
                      </a:pathLst>
                    </a:custGeom>
                    <a:noFill/>
                    <a:ln w="635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grpSp>
            <p:nvGrpSpPr>
              <p:cNvPr id="59" name="Group 58"/>
              <p:cNvGrpSpPr/>
              <p:nvPr/>
            </p:nvGrpSpPr>
            <p:grpSpPr>
              <a:xfrm>
                <a:off x="204900" y="-135844"/>
                <a:ext cx="6537061" cy="2120313"/>
                <a:chOff x="204900" y="-248809"/>
                <a:chExt cx="6537061" cy="2120969"/>
              </a:xfrm>
            </p:grpSpPr>
            <p:sp>
              <p:nvSpPr>
                <p:cNvPr id="60" name="Text Box 54"/>
                <p:cNvSpPr txBox="1"/>
                <p:nvPr/>
              </p:nvSpPr>
              <p:spPr>
                <a:xfrm>
                  <a:off x="1239030" y="-162720"/>
                  <a:ext cx="1153460" cy="49880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274320" algn="ctr">
                    <a:spcBef>
                      <a:spcPts val="0"/>
                    </a:spcBef>
                    <a:spcAft>
                      <a:spcPts val="300"/>
                    </a:spcAft>
                  </a:pPr>
                  <a:r>
                    <a:rPr lang="en-US" dirty="0">
                      <a:effectLst/>
                      <a:latin typeface="Times New Roman" charset="0"/>
                      <a:ea typeface="Times New Roman" charset="0"/>
                    </a:rPr>
                    <a:t>Impact Hammer PCB model</a:t>
                  </a:r>
                </a:p>
                <a:p>
                  <a:pPr marL="0" marR="0" indent="274320" algn="ctr">
                    <a:spcBef>
                      <a:spcPts val="0"/>
                    </a:spcBef>
                    <a:spcAft>
                      <a:spcPts val="300"/>
                    </a:spcAft>
                  </a:pPr>
                  <a:r>
                    <a:rPr lang="en-US" dirty="0">
                      <a:effectLst/>
                      <a:latin typeface="Times New Roman" charset="0"/>
                      <a:ea typeface="Times New Roman" charset="0"/>
                    </a:rPr>
                    <a:t>086D05 </a:t>
                  </a:r>
                </a:p>
              </p:txBody>
            </p:sp>
            <p:sp>
              <p:nvSpPr>
                <p:cNvPr id="61" name="Text Box 55"/>
                <p:cNvSpPr txBox="1"/>
                <p:nvPr/>
              </p:nvSpPr>
              <p:spPr>
                <a:xfrm>
                  <a:off x="2897093" y="-248809"/>
                  <a:ext cx="1290510" cy="496644"/>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0" algn="ctr">
                    <a:spcBef>
                      <a:spcPts val="0"/>
                    </a:spcBef>
                    <a:spcAft>
                      <a:spcPts val="0"/>
                    </a:spcAft>
                  </a:pPr>
                  <a:r>
                    <a:rPr lang="en-US">
                      <a:effectLst/>
                      <a:latin typeface="Times New Roman" charset="0"/>
                      <a:ea typeface="Times New Roman" charset="0"/>
                    </a:rPr>
                    <a:t>Vernier Instrumentation Amplifier</a:t>
                  </a:r>
                </a:p>
                <a:p>
                  <a:pPr marL="0" marR="0" indent="274320" algn="l">
                    <a:spcBef>
                      <a:spcPts val="0"/>
                    </a:spcBef>
                    <a:spcAft>
                      <a:spcPts val="300"/>
                    </a:spcAft>
                  </a:pPr>
                  <a:r>
                    <a:rPr lang="en-US" dirty="0">
                      <a:effectLst/>
                      <a:latin typeface="Times New Roman" charset="0"/>
                      <a:ea typeface="Times New Roman" charset="0"/>
                    </a:rPr>
                    <a:t> </a:t>
                  </a:r>
                </a:p>
              </p:txBody>
            </p:sp>
            <p:sp>
              <p:nvSpPr>
                <p:cNvPr id="62" name="Text Box 56"/>
                <p:cNvSpPr txBox="1"/>
                <p:nvPr/>
              </p:nvSpPr>
              <p:spPr>
                <a:xfrm>
                  <a:off x="4063563" y="-91009"/>
                  <a:ext cx="910727" cy="412003"/>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0" algn="ctr">
                    <a:spcBef>
                      <a:spcPts val="0"/>
                    </a:spcBef>
                    <a:spcAft>
                      <a:spcPts val="300"/>
                    </a:spcAft>
                  </a:pPr>
                  <a:r>
                    <a:rPr lang="en-US">
                      <a:effectLst/>
                      <a:latin typeface="Times New Roman" charset="0"/>
                      <a:ea typeface="Times New Roman" charset="0"/>
                    </a:rPr>
                    <a:t>Vernier </a:t>
                  </a:r>
                  <a:r>
                    <a:rPr lang="en-US" dirty="0" err="1">
                      <a:effectLst/>
                      <a:latin typeface="Times New Roman" charset="0"/>
                      <a:ea typeface="Times New Roman" charset="0"/>
                    </a:rPr>
                    <a:t>LabQuest</a:t>
                  </a:r>
                  <a:r>
                    <a:rPr lang="en-US" dirty="0">
                      <a:effectLst/>
                      <a:latin typeface="Times New Roman" charset="0"/>
                      <a:ea typeface="Times New Roman" charset="0"/>
                    </a:rPr>
                    <a:t> Mini</a:t>
                  </a:r>
                </a:p>
              </p:txBody>
            </p:sp>
            <p:sp>
              <p:nvSpPr>
                <p:cNvPr id="63" name="Text Box 57"/>
                <p:cNvSpPr txBox="1"/>
                <p:nvPr/>
              </p:nvSpPr>
              <p:spPr>
                <a:xfrm>
                  <a:off x="5661826" y="189157"/>
                  <a:ext cx="1080135" cy="316865"/>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274320" algn="l">
                    <a:spcBef>
                      <a:spcPts val="0"/>
                    </a:spcBef>
                    <a:spcAft>
                      <a:spcPts val="300"/>
                    </a:spcAft>
                  </a:pPr>
                  <a:r>
                    <a:rPr lang="en-US">
                      <a:effectLst/>
                      <a:latin typeface="Times New Roman" charset="0"/>
                      <a:ea typeface="Times New Roman" charset="0"/>
                    </a:rPr>
                    <a:t>Laptop</a:t>
                  </a:r>
                </a:p>
              </p:txBody>
            </p:sp>
            <p:sp>
              <p:nvSpPr>
                <p:cNvPr id="64" name="Text Box 59"/>
                <p:cNvSpPr txBox="1"/>
                <p:nvPr/>
              </p:nvSpPr>
              <p:spPr>
                <a:xfrm>
                  <a:off x="204900" y="1527990"/>
                  <a:ext cx="1709420" cy="34417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274320" algn="just">
                    <a:spcBef>
                      <a:spcPts val="0"/>
                    </a:spcBef>
                    <a:spcAft>
                      <a:spcPts val="300"/>
                    </a:spcAft>
                  </a:pPr>
                  <a:r>
                    <a:rPr lang="en-US">
                      <a:effectLst/>
                      <a:latin typeface="Times New Roman" charset="0"/>
                      <a:ea typeface="Times New Roman" charset="0"/>
                    </a:rPr>
                    <a:t>Accelerometer 2</a:t>
                  </a:r>
                </a:p>
              </p:txBody>
            </p:sp>
            <p:sp>
              <p:nvSpPr>
                <p:cNvPr id="65" name="Text Box 60"/>
                <p:cNvSpPr txBox="1"/>
                <p:nvPr/>
              </p:nvSpPr>
              <p:spPr>
                <a:xfrm>
                  <a:off x="3300629" y="827112"/>
                  <a:ext cx="1709420" cy="34417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274320" algn="just">
                    <a:spcBef>
                      <a:spcPts val="0"/>
                    </a:spcBef>
                    <a:spcAft>
                      <a:spcPts val="300"/>
                    </a:spcAft>
                  </a:pPr>
                  <a:r>
                    <a:rPr lang="en-US">
                      <a:effectLst/>
                      <a:latin typeface="Times New Roman" charset="0"/>
                      <a:ea typeface="Times New Roman" charset="0"/>
                    </a:rPr>
                    <a:t>Accelerometer 1</a:t>
                  </a:r>
                </a:p>
              </p:txBody>
            </p:sp>
            <p:sp>
              <p:nvSpPr>
                <p:cNvPr id="66" name="Text Box 61"/>
                <p:cNvSpPr txBox="1"/>
                <p:nvPr/>
              </p:nvSpPr>
              <p:spPr>
                <a:xfrm>
                  <a:off x="3133514" y="1300305"/>
                  <a:ext cx="1709420" cy="34417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274320" algn="just">
                    <a:spcBef>
                      <a:spcPts val="0"/>
                    </a:spcBef>
                    <a:spcAft>
                      <a:spcPts val="300"/>
                    </a:spcAft>
                  </a:pPr>
                  <a:r>
                    <a:rPr lang="en-US">
                      <a:effectLst/>
                      <a:latin typeface="Times New Roman" charset="0"/>
                      <a:ea typeface="Times New Roman" charset="0"/>
                    </a:rPr>
                    <a:t>Softball bat</a:t>
                  </a:r>
                </a:p>
              </p:txBody>
            </p:sp>
            <p:sp>
              <p:nvSpPr>
                <p:cNvPr id="67" name="Text Box 63"/>
                <p:cNvSpPr txBox="1"/>
                <p:nvPr/>
              </p:nvSpPr>
              <p:spPr>
                <a:xfrm>
                  <a:off x="1421691" y="847256"/>
                  <a:ext cx="2233295" cy="37973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274320" algn="just">
                    <a:spcBef>
                      <a:spcPts val="0"/>
                    </a:spcBef>
                    <a:spcAft>
                      <a:spcPts val="300"/>
                    </a:spcAft>
                  </a:pPr>
                  <a:r>
                    <a:rPr lang="en-US">
                      <a:effectLst/>
                      <a:latin typeface="Times New Roman" charset="0"/>
                      <a:ea typeface="Times New Roman" charset="0"/>
                    </a:rPr>
                    <a:t>Impact Location Markers</a:t>
                  </a:r>
                </a:p>
              </p:txBody>
            </p:sp>
          </p:grpSp>
        </p:grpSp>
        <p:grpSp>
          <p:nvGrpSpPr>
            <p:cNvPr id="55" name="Group 54"/>
            <p:cNvGrpSpPr/>
            <p:nvPr/>
          </p:nvGrpSpPr>
          <p:grpSpPr>
            <a:xfrm>
              <a:off x="4842934" y="1554727"/>
              <a:ext cx="1810997" cy="452755"/>
              <a:chOff x="0" y="75882"/>
              <a:chExt cx="1810997" cy="452755"/>
            </a:xfrm>
          </p:grpSpPr>
          <p:sp>
            <p:nvSpPr>
              <p:cNvPr id="56" name="Text Box 77"/>
              <p:cNvSpPr txBox="1"/>
              <p:nvPr/>
            </p:nvSpPr>
            <p:spPr>
              <a:xfrm>
                <a:off x="643140" y="75882"/>
                <a:ext cx="1167857" cy="452755"/>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274320" algn="ctr">
                  <a:spcBef>
                    <a:spcPts val="0"/>
                  </a:spcBef>
                  <a:spcAft>
                    <a:spcPts val="300"/>
                  </a:spcAft>
                </a:pPr>
                <a:r>
                  <a:rPr lang="en-US">
                    <a:effectLst/>
                    <a:latin typeface="Times New Roman" charset="0"/>
                    <a:ea typeface="Times New Roman" charset="0"/>
                  </a:rPr>
                  <a:t>Horseshoe clamp and V-block</a:t>
                </a:r>
              </a:p>
            </p:txBody>
          </p:sp>
          <p:cxnSp>
            <p:nvCxnSpPr>
              <p:cNvPr id="57" name="Straight Arrow Connector 56"/>
              <p:cNvCxnSpPr/>
              <p:nvPr/>
            </p:nvCxnSpPr>
            <p:spPr>
              <a:xfrm flipH="1" flipV="1">
                <a:off x="0" y="124177"/>
                <a:ext cx="786977" cy="1029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12" name="Slide Number Placeholder 111"/>
          <p:cNvSpPr>
            <a:spLocks noGrp="1"/>
          </p:cNvSpPr>
          <p:nvPr>
            <p:ph type="sldNum" sz="quarter" idx="12"/>
          </p:nvPr>
        </p:nvSpPr>
        <p:spPr/>
        <p:txBody>
          <a:bodyPr/>
          <a:lstStyle/>
          <a:p>
            <a:fld id="{36DC8BCC-28CE-E641-AF90-F9B1D920B91E}" type="slidenum">
              <a:rPr lang="en-US" smtClean="0"/>
              <a:t>4</a:t>
            </a:fld>
            <a:endParaRPr lang="en-US"/>
          </a:p>
        </p:txBody>
      </p:sp>
    </p:spTree>
    <p:extLst>
      <p:ext uri="{BB962C8B-B14F-4D97-AF65-F5344CB8AC3E}">
        <p14:creationId xmlns:p14="http://schemas.microsoft.com/office/powerpoint/2010/main" val="20926470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Clamping a Softball Bat</a:t>
            </a:r>
            <a:endParaRPr lang="en-US" dirty="0"/>
          </a:p>
        </p:txBody>
      </p:sp>
      <p:pic>
        <p:nvPicPr>
          <p:cNvPr id="4" name="Picture 3"/>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7196814" y="1925252"/>
            <a:ext cx="4295537" cy="4152084"/>
          </a:xfrm>
          <a:prstGeom prst="rect">
            <a:avLst/>
          </a:prstGeom>
        </p:spPr>
      </p:pic>
      <p:pic>
        <p:nvPicPr>
          <p:cNvPr id="5" name="Picture 4"/>
          <p:cNvPicPr>
            <a:picLocks noChangeAspect="1"/>
          </p:cNvPicPr>
          <p:nvPr/>
        </p:nvPicPr>
        <p:blipFill rotWithShape="1">
          <a:blip r:embed="rId5" cstate="hqprint">
            <a:extLst>
              <a:ext uri="{BEBA8EAE-BF5A-486C-A8C5-ECC9F3942E4B}">
                <a14:imgProps xmlns:a14="http://schemas.microsoft.com/office/drawing/2010/main">
                  <a14:imgLayer r:embed="rId6">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648317" y="2249776"/>
            <a:ext cx="5807907" cy="3503036"/>
          </a:xfrm>
          <a:prstGeom prst="rect">
            <a:avLst/>
          </a:prstGeom>
        </p:spPr>
      </p:pic>
      <p:sp>
        <p:nvSpPr>
          <p:cNvPr id="6" name="Rectangle 5"/>
          <p:cNvSpPr/>
          <p:nvPr/>
        </p:nvSpPr>
        <p:spPr>
          <a:xfrm>
            <a:off x="4613564" y="2410691"/>
            <a:ext cx="1690255" cy="15906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6456224" y="3519055"/>
            <a:ext cx="602039" cy="34636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210668" y="1925252"/>
            <a:ext cx="4281683" cy="41520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3"/>
          <p:cNvSpPr>
            <a:spLocks noGrp="1"/>
          </p:cNvSpPr>
          <p:nvPr>
            <p:ph type="sldNum" sz="quarter" idx="12"/>
          </p:nvPr>
        </p:nvSpPr>
        <p:spPr/>
        <p:txBody>
          <a:bodyPr/>
          <a:lstStyle/>
          <a:p>
            <a:fld id="{36DC8BCC-28CE-E641-AF90-F9B1D920B91E}" type="slidenum">
              <a:rPr lang="en-US" smtClean="0"/>
              <a:t>5</a:t>
            </a:fld>
            <a:endParaRPr lang="en-US"/>
          </a:p>
        </p:txBody>
      </p:sp>
    </p:spTree>
    <p:extLst>
      <p:ext uri="{BB962C8B-B14F-4D97-AF65-F5344CB8AC3E}">
        <p14:creationId xmlns:p14="http://schemas.microsoft.com/office/powerpoint/2010/main" val="16376081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RESULTS</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36DC8BCC-28CE-E641-AF90-F9B1D920B91E}" type="slidenum">
              <a:rPr lang="en-US" smtClean="0"/>
              <a:t>6</a:t>
            </a:fld>
            <a:endParaRPr lang="en-US"/>
          </a:p>
        </p:txBody>
      </p:sp>
    </p:spTree>
    <p:extLst>
      <p:ext uri="{BB962C8B-B14F-4D97-AF65-F5344CB8AC3E}">
        <p14:creationId xmlns:p14="http://schemas.microsoft.com/office/powerpoint/2010/main" val="1529883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Measured Bat Vibration</a:t>
            </a:r>
            <a:endParaRPr lang="en-US" dirty="0"/>
          </a:p>
        </p:txBody>
      </p:sp>
      <p:grpSp>
        <p:nvGrpSpPr>
          <p:cNvPr id="6" name="Group 5"/>
          <p:cNvGrpSpPr/>
          <p:nvPr/>
        </p:nvGrpSpPr>
        <p:grpSpPr>
          <a:xfrm>
            <a:off x="207809" y="1524428"/>
            <a:ext cx="5852160" cy="5029200"/>
            <a:chOff x="3366655" y="2378855"/>
            <a:chExt cx="5514105" cy="4438477"/>
          </a:xfrm>
        </p:grpSpPr>
        <p:pic>
          <p:nvPicPr>
            <p:cNvPr id="4" name="Picture 3"/>
            <p:cNvPicPr/>
            <p:nvPr/>
          </p:nvPicPr>
          <p:blipFill>
            <a:blip r:embed="rId3" cstate="print">
              <a:extLst>
                <a:ext uri="{28A0092B-C50C-407E-A947-70E740481C1C}">
                  <a14:useLocalDpi xmlns:a14="http://schemas.microsoft.com/office/drawing/2010/main"/>
                </a:ext>
              </a:extLst>
            </a:blip>
            <a:stretch>
              <a:fillRect/>
            </a:stretch>
          </p:blipFill>
          <p:spPr>
            <a:xfrm>
              <a:off x="3366655" y="2378855"/>
              <a:ext cx="5486400" cy="2152472"/>
            </a:xfrm>
            <a:prstGeom prst="rect">
              <a:avLst/>
            </a:prstGeom>
          </p:spPr>
        </p:pic>
        <p:pic>
          <p:nvPicPr>
            <p:cNvPr id="5" name="Picture 4"/>
            <p:cNvPicPr/>
            <p:nvPr/>
          </p:nvPicPr>
          <p:blipFill>
            <a:blip r:embed="rId4" cstate="print">
              <a:extLst>
                <a:ext uri="{28A0092B-C50C-407E-A947-70E740481C1C}">
                  <a14:useLocalDpi xmlns:a14="http://schemas.microsoft.com/office/drawing/2010/main"/>
                </a:ext>
              </a:extLst>
            </a:blip>
            <a:stretch>
              <a:fillRect/>
            </a:stretch>
          </p:blipFill>
          <p:spPr>
            <a:xfrm>
              <a:off x="3394360" y="4390997"/>
              <a:ext cx="5486400" cy="2426335"/>
            </a:xfrm>
            <a:prstGeom prst="rect">
              <a:avLst/>
            </a:prstGeom>
          </p:spPr>
        </p:pic>
      </p:grpSp>
      <p:grpSp>
        <p:nvGrpSpPr>
          <p:cNvPr id="9" name="Group 8"/>
          <p:cNvGrpSpPr/>
          <p:nvPr/>
        </p:nvGrpSpPr>
        <p:grpSpPr>
          <a:xfrm>
            <a:off x="6172193" y="1524428"/>
            <a:ext cx="5852160" cy="5029200"/>
            <a:chOff x="3352800" y="2489699"/>
            <a:chExt cx="5514105" cy="4438477"/>
          </a:xfrm>
        </p:grpSpPr>
        <p:pic>
          <p:nvPicPr>
            <p:cNvPr id="7" name="Picture 6"/>
            <p:cNvPicPr/>
            <p:nvPr/>
          </p:nvPicPr>
          <p:blipFill>
            <a:blip r:embed="rId5" cstate="print">
              <a:extLst>
                <a:ext uri="{28A0092B-C50C-407E-A947-70E740481C1C}">
                  <a14:useLocalDpi xmlns:a14="http://schemas.microsoft.com/office/drawing/2010/main"/>
                </a:ext>
              </a:extLst>
            </a:blip>
            <a:stretch>
              <a:fillRect/>
            </a:stretch>
          </p:blipFill>
          <p:spPr>
            <a:xfrm>
              <a:off x="3352800" y="2489699"/>
              <a:ext cx="5486400" cy="2152468"/>
            </a:xfrm>
            <a:prstGeom prst="rect">
              <a:avLst/>
            </a:prstGeom>
          </p:spPr>
        </p:pic>
        <p:pic>
          <p:nvPicPr>
            <p:cNvPr id="8" name="Picture 7"/>
            <p:cNvPicPr/>
            <p:nvPr/>
          </p:nvPicPr>
          <p:blipFill>
            <a:blip r:embed="rId6" cstate="print">
              <a:extLst>
                <a:ext uri="{28A0092B-C50C-407E-A947-70E740481C1C}">
                  <a14:useLocalDpi xmlns:a14="http://schemas.microsoft.com/office/drawing/2010/main"/>
                </a:ext>
              </a:extLst>
            </a:blip>
            <a:stretch>
              <a:fillRect/>
            </a:stretch>
          </p:blipFill>
          <p:spPr>
            <a:xfrm>
              <a:off x="3380505" y="4501841"/>
              <a:ext cx="5486400" cy="2426335"/>
            </a:xfrm>
            <a:prstGeom prst="rect">
              <a:avLst/>
            </a:prstGeom>
          </p:spPr>
        </p:pic>
      </p:grpSp>
      <p:sp>
        <p:nvSpPr>
          <p:cNvPr id="10" name="TextBox 9"/>
          <p:cNvSpPr txBox="1"/>
          <p:nvPr/>
        </p:nvSpPr>
        <p:spPr>
          <a:xfrm>
            <a:off x="1614054" y="2230301"/>
            <a:ext cx="3443700" cy="461665"/>
          </a:xfrm>
          <a:prstGeom prst="rect">
            <a:avLst/>
          </a:prstGeom>
          <a:noFill/>
        </p:spPr>
        <p:txBody>
          <a:bodyPr wrap="none" rtlCol="0">
            <a:spAutoFit/>
          </a:bodyPr>
          <a:lstStyle/>
          <a:p>
            <a:r>
              <a:rPr lang="en-US" sz="2400" dirty="0" smtClean="0"/>
              <a:t>Impact at </a:t>
            </a:r>
            <a:r>
              <a:rPr lang="en-US" sz="2400" u="sng" dirty="0" smtClean="0"/>
              <a:t>Tip</a:t>
            </a:r>
            <a:r>
              <a:rPr lang="en-US" sz="2400" dirty="0" smtClean="0"/>
              <a:t> of Bat Barrel</a:t>
            </a:r>
            <a:endParaRPr lang="en-US" sz="2400" dirty="0"/>
          </a:p>
        </p:txBody>
      </p:sp>
      <p:sp>
        <p:nvSpPr>
          <p:cNvPr id="11" name="TextBox 10"/>
          <p:cNvSpPr txBox="1"/>
          <p:nvPr/>
        </p:nvSpPr>
        <p:spPr>
          <a:xfrm>
            <a:off x="7436810" y="2230301"/>
            <a:ext cx="3782639" cy="461665"/>
          </a:xfrm>
          <a:prstGeom prst="rect">
            <a:avLst/>
          </a:prstGeom>
          <a:noFill/>
        </p:spPr>
        <p:txBody>
          <a:bodyPr wrap="none" rtlCol="0">
            <a:spAutoFit/>
          </a:bodyPr>
          <a:lstStyle/>
          <a:p>
            <a:r>
              <a:rPr lang="en-US" sz="2400" dirty="0" smtClean="0"/>
              <a:t>Impact near </a:t>
            </a:r>
            <a:r>
              <a:rPr lang="en-US" sz="2400" u="sng" dirty="0" smtClean="0"/>
              <a:t>Middle</a:t>
            </a:r>
            <a:r>
              <a:rPr lang="en-US" sz="2400" dirty="0" smtClean="0"/>
              <a:t> of Barrel</a:t>
            </a:r>
            <a:endParaRPr lang="en-US" sz="2400" dirty="0"/>
          </a:p>
        </p:txBody>
      </p:sp>
      <p:sp>
        <p:nvSpPr>
          <p:cNvPr id="12" name="Rectangle 11"/>
          <p:cNvSpPr/>
          <p:nvPr/>
        </p:nvSpPr>
        <p:spPr>
          <a:xfrm>
            <a:off x="1066800" y="4012194"/>
            <a:ext cx="1094509" cy="22311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023906" y="4001744"/>
            <a:ext cx="1094509" cy="22311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a:off x="1614054" y="4142938"/>
            <a:ext cx="914400" cy="0"/>
          </a:xfrm>
          <a:prstGeom prst="straightConnector1">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593483" y="4142938"/>
            <a:ext cx="914400" cy="0"/>
          </a:xfrm>
          <a:prstGeom prst="straightConnector1">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Slide Number Placeholder 17"/>
          <p:cNvSpPr>
            <a:spLocks noGrp="1"/>
          </p:cNvSpPr>
          <p:nvPr>
            <p:ph type="sldNum" sz="quarter" idx="12"/>
          </p:nvPr>
        </p:nvSpPr>
        <p:spPr/>
        <p:txBody>
          <a:bodyPr/>
          <a:lstStyle/>
          <a:p>
            <a:fld id="{36DC8BCC-28CE-E641-AF90-F9B1D920B91E}" type="slidenum">
              <a:rPr lang="en-US" smtClean="0"/>
              <a:t>7</a:t>
            </a:fld>
            <a:endParaRPr lang="en-US"/>
          </a:p>
        </p:txBody>
      </p:sp>
    </p:spTree>
    <p:extLst>
      <p:ext uri="{BB962C8B-B14F-4D97-AF65-F5344CB8AC3E}">
        <p14:creationId xmlns:p14="http://schemas.microsoft.com/office/powerpoint/2010/main" val="9120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Resonant Frequencies</a:t>
            </a:r>
            <a:endParaRPr lang="en-US" dirty="0"/>
          </a:p>
        </p:txBody>
      </p:sp>
      <p:pic>
        <p:nvPicPr>
          <p:cNvPr id="7" name="Picture 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220540" y="1485901"/>
            <a:ext cx="7750920" cy="4948763"/>
          </a:xfrm>
          <a:prstGeom prst="rect">
            <a:avLst/>
          </a:prstGeom>
        </p:spPr>
      </p:pic>
      <p:sp>
        <p:nvSpPr>
          <p:cNvPr id="11" name="TextBox 10"/>
          <p:cNvSpPr txBox="1"/>
          <p:nvPr/>
        </p:nvSpPr>
        <p:spPr>
          <a:xfrm>
            <a:off x="4148672" y="2252139"/>
            <a:ext cx="1266885" cy="369332"/>
          </a:xfrm>
          <a:prstGeom prst="rect">
            <a:avLst/>
          </a:prstGeom>
          <a:noFill/>
        </p:spPr>
        <p:txBody>
          <a:bodyPr wrap="none" rtlCol="0">
            <a:spAutoFit/>
          </a:bodyPr>
          <a:lstStyle/>
          <a:p>
            <a:r>
              <a:rPr lang="en-US" dirty="0" smtClean="0">
                <a:solidFill>
                  <a:srgbClr val="FF0000"/>
                </a:solidFill>
              </a:rPr>
              <a:t>Peak: 12 Hz</a:t>
            </a:r>
            <a:endParaRPr lang="en-US" dirty="0">
              <a:solidFill>
                <a:srgbClr val="FF0000"/>
              </a:solidFill>
            </a:endParaRPr>
          </a:p>
        </p:txBody>
      </p:sp>
      <p:sp>
        <p:nvSpPr>
          <p:cNvPr id="12" name="TextBox 11"/>
          <p:cNvSpPr txBox="1"/>
          <p:nvPr/>
        </p:nvSpPr>
        <p:spPr>
          <a:xfrm>
            <a:off x="7484532" y="4182536"/>
            <a:ext cx="1383905" cy="369332"/>
          </a:xfrm>
          <a:prstGeom prst="rect">
            <a:avLst/>
          </a:prstGeom>
          <a:noFill/>
        </p:spPr>
        <p:txBody>
          <a:bodyPr wrap="none" rtlCol="0">
            <a:spAutoFit/>
          </a:bodyPr>
          <a:lstStyle/>
          <a:p>
            <a:r>
              <a:rPr lang="en-US" dirty="0" smtClean="0">
                <a:solidFill>
                  <a:srgbClr val="FF0000"/>
                </a:solidFill>
              </a:rPr>
              <a:t>Peak: 160 Hz</a:t>
            </a:r>
            <a:endParaRPr lang="en-US" dirty="0">
              <a:solidFill>
                <a:srgbClr val="FF0000"/>
              </a:solidFill>
            </a:endParaRPr>
          </a:p>
        </p:txBody>
      </p:sp>
      <p:cxnSp>
        <p:nvCxnSpPr>
          <p:cNvPr id="14" name="Straight Arrow Connector 13"/>
          <p:cNvCxnSpPr>
            <a:stCxn id="11" idx="1"/>
          </p:cNvCxnSpPr>
          <p:nvPr/>
        </p:nvCxnSpPr>
        <p:spPr>
          <a:xfrm flipH="1">
            <a:off x="3691471" y="2436805"/>
            <a:ext cx="45720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8176484" y="4534935"/>
            <a:ext cx="1" cy="4265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Slide Number Placeholder 18"/>
          <p:cNvSpPr>
            <a:spLocks noGrp="1"/>
          </p:cNvSpPr>
          <p:nvPr>
            <p:ph type="sldNum" sz="quarter" idx="12"/>
          </p:nvPr>
        </p:nvSpPr>
        <p:spPr/>
        <p:txBody>
          <a:bodyPr/>
          <a:lstStyle/>
          <a:p>
            <a:fld id="{36DC8BCC-28CE-E641-AF90-F9B1D920B91E}" type="slidenum">
              <a:rPr lang="en-US" smtClean="0"/>
              <a:t>8</a:t>
            </a:fld>
            <a:endParaRPr lang="en-US"/>
          </a:p>
        </p:txBody>
      </p:sp>
    </p:spTree>
    <p:extLst>
      <p:ext uri="{BB962C8B-B14F-4D97-AF65-F5344CB8AC3E}">
        <p14:creationId xmlns:p14="http://schemas.microsoft.com/office/powerpoint/2010/main" val="10847930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p:cNvPicPr>
          <p:nvPr>
            <p:ph idx="1"/>
          </p:nvPr>
        </p:nvPicPr>
        <p:blipFill rotWithShape="1">
          <a:blip r:embed="rId3" cstate="hqprint">
            <a:extLst>
              <a:ext uri="{28A0092B-C50C-407E-A947-70E740481C1C}">
                <a14:useLocalDpi xmlns:a14="http://schemas.microsoft.com/office/drawing/2010/main"/>
              </a:ext>
            </a:extLst>
          </a:blip>
          <a:srcRect/>
          <a:stretch/>
        </p:blipFill>
        <p:spPr>
          <a:xfrm>
            <a:off x="6088452" y="2096423"/>
            <a:ext cx="5956300" cy="3105438"/>
          </a:xfrm>
          <a:prstGeom prst="rect">
            <a:avLst/>
          </a:prstGeom>
        </p:spPr>
      </p:pic>
      <p:sp>
        <p:nvSpPr>
          <p:cNvPr id="2" name="Title 1"/>
          <p:cNvSpPr>
            <a:spLocks noGrp="1"/>
          </p:cNvSpPr>
          <p:nvPr>
            <p:ph type="title"/>
          </p:nvPr>
        </p:nvSpPr>
        <p:spPr/>
        <p:txBody>
          <a:bodyPr/>
          <a:lstStyle/>
          <a:p>
            <a:r>
              <a:rPr lang="en-US" dirty="0" smtClean="0"/>
              <a:t>Gain for Accelerometer at Handle</a:t>
            </a:r>
            <a:endParaRPr lang="en-US" dirty="0"/>
          </a:p>
        </p:txBody>
      </p:sp>
      <p:pic>
        <p:nvPicPr>
          <p:cNvPr id="4" name="Picture 3"/>
          <p:cNvPicPr/>
          <p:nvPr/>
        </p:nvPicPr>
        <p:blipFill rotWithShape="1">
          <a:blip r:embed="rId4" cstate="hqprint">
            <a:extLst>
              <a:ext uri="{28A0092B-C50C-407E-A947-70E740481C1C}">
                <a14:useLocalDpi xmlns:a14="http://schemas.microsoft.com/office/drawing/2010/main"/>
              </a:ext>
            </a:extLst>
          </a:blip>
          <a:srcRect/>
          <a:stretch/>
        </p:blipFill>
        <p:spPr>
          <a:xfrm>
            <a:off x="185704" y="2096423"/>
            <a:ext cx="5930900" cy="3194338"/>
          </a:xfrm>
          <a:prstGeom prst="rect">
            <a:avLst/>
          </a:prstGeom>
        </p:spPr>
      </p:pic>
      <p:cxnSp>
        <p:nvCxnSpPr>
          <p:cNvPr id="6" name="Straight Connector 5"/>
          <p:cNvCxnSpPr/>
          <p:nvPr/>
        </p:nvCxnSpPr>
        <p:spPr>
          <a:xfrm flipH="1">
            <a:off x="8272006" y="2318961"/>
            <a:ext cx="846" cy="2543387"/>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9986506" y="2318961"/>
            <a:ext cx="846" cy="2543387"/>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394658" y="2318960"/>
            <a:ext cx="846" cy="2543387"/>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121858" y="2318959"/>
            <a:ext cx="846" cy="2543387"/>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041035" y="1858203"/>
            <a:ext cx="707245" cy="369332"/>
          </a:xfrm>
          <a:prstGeom prst="rect">
            <a:avLst/>
          </a:prstGeom>
          <a:noFill/>
        </p:spPr>
        <p:txBody>
          <a:bodyPr wrap="none" rtlCol="0">
            <a:spAutoFit/>
          </a:bodyPr>
          <a:lstStyle/>
          <a:p>
            <a:r>
              <a:rPr lang="en-US" dirty="0" smtClean="0">
                <a:solidFill>
                  <a:srgbClr val="FF0000"/>
                </a:solidFill>
              </a:rPr>
              <a:t>12 Hz</a:t>
            </a:r>
            <a:endParaRPr lang="en-US" dirty="0">
              <a:solidFill>
                <a:srgbClr val="FF0000"/>
              </a:solidFill>
            </a:endParaRPr>
          </a:p>
        </p:txBody>
      </p:sp>
      <p:sp>
        <p:nvSpPr>
          <p:cNvPr id="13" name="TextBox 12"/>
          <p:cNvSpPr txBox="1"/>
          <p:nvPr/>
        </p:nvSpPr>
        <p:spPr>
          <a:xfrm>
            <a:off x="7918383" y="1860957"/>
            <a:ext cx="707245" cy="369332"/>
          </a:xfrm>
          <a:prstGeom prst="rect">
            <a:avLst/>
          </a:prstGeom>
          <a:noFill/>
        </p:spPr>
        <p:txBody>
          <a:bodyPr wrap="none" rtlCol="0">
            <a:spAutoFit/>
          </a:bodyPr>
          <a:lstStyle/>
          <a:p>
            <a:r>
              <a:rPr lang="en-US" smtClean="0">
                <a:solidFill>
                  <a:srgbClr val="FF0000"/>
                </a:solidFill>
              </a:rPr>
              <a:t>12 </a:t>
            </a:r>
            <a:r>
              <a:rPr lang="en-US" dirty="0" smtClean="0">
                <a:solidFill>
                  <a:srgbClr val="FF0000"/>
                </a:solidFill>
              </a:rPr>
              <a:t>Hz</a:t>
            </a:r>
            <a:endParaRPr lang="en-US" dirty="0">
              <a:solidFill>
                <a:srgbClr val="FF0000"/>
              </a:solidFill>
            </a:endParaRPr>
          </a:p>
        </p:txBody>
      </p:sp>
      <p:sp>
        <p:nvSpPr>
          <p:cNvPr id="14" name="TextBox 13"/>
          <p:cNvSpPr txBox="1"/>
          <p:nvPr/>
        </p:nvSpPr>
        <p:spPr>
          <a:xfrm>
            <a:off x="3709725" y="1858203"/>
            <a:ext cx="824265" cy="369332"/>
          </a:xfrm>
          <a:prstGeom prst="rect">
            <a:avLst/>
          </a:prstGeom>
          <a:noFill/>
        </p:spPr>
        <p:txBody>
          <a:bodyPr wrap="none" rtlCol="0">
            <a:spAutoFit/>
          </a:bodyPr>
          <a:lstStyle/>
          <a:p>
            <a:r>
              <a:rPr lang="en-US" smtClean="0">
                <a:solidFill>
                  <a:srgbClr val="FF0000"/>
                </a:solidFill>
              </a:rPr>
              <a:t>160 </a:t>
            </a:r>
            <a:r>
              <a:rPr lang="en-US" dirty="0" smtClean="0">
                <a:solidFill>
                  <a:srgbClr val="FF0000"/>
                </a:solidFill>
              </a:rPr>
              <a:t>Hz</a:t>
            </a:r>
            <a:endParaRPr lang="en-US" dirty="0">
              <a:solidFill>
                <a:srgbClr val="FF0000"/>
              </a:solidFill>
            </a:endParaRPr>
          </a:p>
        </p:txBody>
      </p:sp>
      <p:sp>
        <p:nvSpPr>
          <p:cNvPr id="15" name="TextBox 14"/>
          <p:cNvSpPr txBox="1"/>
          <p:nvPr/>
        </p:nvSpPr>
        <p:spPr>
          <a:xfrm>
            <a:off x="9574373" y="1858203"/>
            <a:ext cx="824265" cy="369332"/>
          </a:xfrm>
          <a:prstGeom prst="rect">
            <a:avLst/>
          </a:prstGeom>
          <a:noFill/>
        </p:spPr>
        <p:txBody>
          <a:bodyPr wrap="none" rtlCol="0">
            <a:spAutoFit/>
          </a:bodyPr>
          <a:lstStyle/>
          <a:p>
            <a:r>
              <a:rPr lang="en-US" smtClean="0">
                <a:solidFill>
                  <a:srgbClr val="FF0000"/>
                </a:solidFill>
              </a:rPr>
              <a:t>160 </a:t>
            </a:r>
            <a:r>
              <a:rPr lang="en-US" dirty="0" smtClean="0">
                <a:solidFill>
                  <a:srgbClr val="FF0000"/>
                </a:solidFill>
              </a:rPr>
              <a:t>Hz</a:t>
            </a:r>
            <a:endParaRPr lang="en-US" dirty="0">
              <a:solidFill>
                <a:srgbClr val="FF0000"/>
              </a:solidFill>
            </a:endParaRPr>
          </a:p>
        </p:txBody>
      </p:sp>
      <p:sp>
        <p:nvSpPr>
          <p:cNvPr id="16" name="Slide Number Placeholder 15"/>
          <p:cNvSpPr>
            <a:spLocks noGrp="1"/>
          </p:cNvSpPr>
          <p:nvPr>
            <p:ph type="sldNum" sz="quarter" idx="12"/>
          </p:nvPr>
        </p:nvSpPr>
        <p:spPr/>
        <p:txBody>
          <a:bodyPr/>
          <a:lstStyle/>
          <a:p>
            <a:fld id="{36DC8BCC-28CE-E641-AF90-F9B1D920B91E}" type="slidenum">
              <a:rPr lang="en-US" smtClean="0"/>
              <a:t>9</a:t>
            </a:fld>
            <a:endParaRPr lang="en-US"/>
          </a:p>
        </p:txBody>
      </p:sp>
      <p:sp>
        <p:nvSpPr>
          <p:cNvPr id="18" name="TextBox 17"/>
          <p:cNvSpPr txBox="1"/>
          <p:nvPr/>
        </p:nvSpPr>
        <p:spPr>
          <a:xfrm>
            <a:off x="1429304" y="5693338"/>
            <a:ext cx="3443700" cy="461665"/>
          </a:xfrm>
          <a:prstGeom prst="rect">
            <a:avLst/>
          </a:prstGeom>
          <a:noFill/>
        </p:spPr>
        <p:txBody>
          <a:bodyPr wrap="none" rtlCol="0">
            <a:spAutoFit/>
          </a:bodyPr>
          <a:lstStyle/>
          <a:p>
            <a:r>
              <a:rPr lang="en-US" sz="2400" dirty="0" smtClean="0"/>
              <a:t>Impact at </a:t>
            </a:r>
            <a:r>
              <a:rPr lang="en-US" sz="2400" u="sng" dirty="0" smtClean="0"/>
              <a:t>Tip</a:t>
            </a:r>
            <a:r>
              <a:rPr lang="en-US" sz="2400" dirty="0" smtClean="0"/>
              <a:t> of Bat Barrel</a:t>
            </a:r>
            <a:endParaRPr lang="en-US" sz="2400" dirty="0"/>
          </a:p>
        </p:txBody>
      </p:sp>
      <p:sp>
        <p:nvSpPr>
          <p:cNvPr id="19" name="TextBox 18"/>
          <p:cNvSpPr txBox="1"/>
          <p:nvPr/>
        </p:nvSpPr>
        <p:spPr>
          <a:xfrm>
            <a:off x="7175282" y="5693337"/>
            <a:ext cx="3782639" cy="461665"/>
          </a:xfrm>
          <a:prstGeom prst="rect">
            <a:avLst/>
          </a:prstGeom>
          <a:noFill/>
        </p:spPr>
        <p:txBody>
          <a:bodyPr wrap="none" rtlCol="0">
            <a:spAutoFit/>
          </a:bodyPr>
          <a:lstStyle/>
          <a:p>
            <a:r>
              <a:rPr lang="en-US" sz="2400" dirty="0" smtClean="0"/>
              <a:t>Impact near </a:t>
            </a:r>
            <a:r>
              <a:rPr lang="en-US" sz="2400" u="sng" dirty="0" smtClean="0"/>
              <a:t>Middle</a:t>
            </a:r>
            <a:r>
              <a:rPr lang="en-US" sz="2400" dirty="0" smtClean="0"/>
              <a:t> of Barrel</a:t>
            </a:r>
            <a:endParaRPr lang="en-US" sz="2400" dirty="0"/>
          </a:p>
        </p:txBody>
      </p:sp>
    </p:spTree>
    <p:extLst>
      <p:ext uri="{BB962C8B-B14F-4D97-AF65-F5344CB8AC3E}">
        <p14:creationId xmlns:p14="http://schemas.microsoft.com/office/powerpoint/2010/main" val="1957140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5401</TotalTime>
  <Words>1075</Words>
  <Application>Microsoft Macintosh PowerPoint</Application>
  <PresentationFormat>Widescreen</PresentationFormat>
  <Paragraphs>114</Paragraphs>
  <Slides>13</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Calibri</vt:lpstr>
      <vt:lpstr>Calibri Light</vt:lpstr>
      <vt:lpstr>Cambria Math</vt:lpstr>
      <vt:lpstr>Times New Roman</vt:lpstr>
      <vt:lpstr>Arial</vt:lpstr>
      <vt:lpstr>Office Theme</vt:lpstr>
      <vt:lpstr>What Causes Bat Sting in Softball Bats?</vt:lpstr>
      <vt:lpstr>Bat Sting</vt:lpstr>
      <vt:lpstr>Bat Vibrational Modes</vt:lpstr>
      <vt:lpstr>Experimental Setup</vt:lpstr>
      <vt:lpstr>Clamping a Softball Bat</vt:lpstr>
      <vt:lpstr>RESULTS</vt:lpstr>
      <vt:lpstr>Measured Bat Vibration</vt:lpstr>
      <vt:lpstr>Resonant Frequencies</vt:lpstr>
      <vt:lpstr>Gain for Accelerometer at Handle</vt:lpstr>
      <vt:lpstr>Average Gain Magnitude Peaks</vt:lpstr>
      <vt:lpstr>Finding the Sweet Spot</vt:lpstr>
      <vt:lpstr>Conclusion</vt:lpstr>
      <vt:lpstr>How Do You Prevent Bat Sting?</vt:lpstr>
    </vt:vector>
  </TitlesOfParts>
  <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Causes Bat Sting in Softball Bats?</dc:title>
  <dc:creator>Microsoft Office User</dc:creator>
  <cp:lastModifiedBy>Microsoft Office User</cp:lastModifiedBy>
  <cp:revision>49</cp:revision>
  <cp:lastPrinted>2017-11-30T05:35:06Z</cp:lastPrinted>
  <dcterms:created xsi:type="dcterms:W3CDTF">2017-11-27T04:46:24Z</dcterms:created>
  <dcterms:modified xsi:type="dcterms:W3CDTF">2018-09-09T20:16:37Z</dcterms:modified>
</cp:coreProperties>
</file>